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263" r:id="rId2"/>
    <p:sldId id="258" r:id="rId3"/>
    <p:sldId id="261" r:id="rId4"/>
    <p:sldId id="259" r:id="rId5"/>
    <p:sldId id="257" r:id="rId6"/>
    <p:sldId id="264" r:id="rId7"/>
    <p:sldId id="262" r:id="rId8"/>
    <p:sldId id="265" r:id="rId9"/>
    <p:sldId id="268" r:id="rId10"/>
    <p:sldId id="267" r:id="rId11"/>
    <p:sldId id="271" r:id="rId12"/>
    <p:sldId id="301" r:id="rId13"/>
    <p:sldId id="344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4" r:id="rId42"/>
    <p:sldId id="339" r:id="rId43"/>
    <p:sldId id="330" r:id="rId44"/>
    <p:sldId id="335" r:id="rId45"/>
    <p:sldId id="340" r:id="rId46"/>
    <p:sldId id="331" r:id="rId47"/>
    <p:sldId id="336" r:id="rId48"/>
    <p:sldId id="341" r:id="rId49"/>
    <p:sldId id="332" r:id="rId50"/>
    <p:sldId id="337" r:id="rId51"/>
    <p:sldId id="342" r:id="rId52"/>
    <p:sldId id="333" r:id="rId53"/>
    <p:sldId id="338" r:id="rId54"/>
    <p:sldId id="343" r:id="rId55"/>
    <p:sldId id="362" r:id="rId56"/>
    <p:sldId id="363" r:id="rId57"/>
    <p:sldId id="348" r:id="rId58"/>
    <p:sldId id="369" r:id="rId59"/>
    <p:sldId id="368" r:id="rId60"/>
    <p:sldId id="370" r:id="rId61"/>
    <p:sldId id="347" r:id="rId62"/>
    <p:sldId id="346" r:id="rId63"/>
    <p:sldId id="349" r:id="rId64"/>
    <p:sldId id="345" r:id="rId65"/>
    <p:sldId id="351" r:id="rId66"/>
    <p:sldId id="352" r:id="rId67"/>
    <p:sldId id="350" r:id="rId68"/>
    <p:sldId id="359" r:id="rId69"/>
    <p:sldId id="360" r:id="rId70"/>
    <p:sldId id="355" r:id="rId71"/>
    <p:sldId id="356" r:id="rId72"/>
    <p:sldId id="358" r:id="rId73"/>
    <p:sldId id="361" r:id="rId74"/>
    <p:sldId id="364" r:id="rId75"/>
    <p:sldId id="357" r:id="rId76"/>
    <p:sldId id="365" r:id="rId77"/>
    <p:sldId id="366" r:id="rId78"/>
    <p:sldId id="371" r:id="rId79"/>
    <p:sldId id="374" r:id="rId80"/>
    <p:sldId id="372" r:id="rId81"/>
    <p:sldId id="373" r:id="rId82"/>
    <p:sldId id="270" r:id="rId83"/>
    <p:sldId id="290" r:id="rId84"/>
    <p:sldId id="291" r:id="rId85"/>
    <p:sldId id="292" r:id="rId86"/>
    <p:sldId id="293" r:id="rId87"/>
    <p:sldId id="294" r:id="rId88"/>
    <p:sldId id="295" r:id="rId89"/>
    <p:sldId id="296" r:id="rId90"/>
    <p:sldId id="297" r:id="rId91"/>
    <p:sldId id="298" r:id="rId92"/>
    <p:sldId id="299" r:id="rId93"/>
    <p:sldId id="300" r:id="rId94"/>
    <p:sldId id="275" r:id="rId95"/>
    <p:sldId id="260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6"/>
    <p:restoredTop sz="84762" autoAdjust="0"/>
  </p:normalViewPr>
  <p:slideViewPr>
    <p:cSldViewPr snapToGrid="0" snapToObjects="1">
      <p:cViewPr varScale="1">
        <p:scale>
          <a:sx n="107" d="100"/>
          <a:sy n="107" d="100"/>
        </p:scale>
        <p:origin x="1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86C81-F242-0549-9BC1-F449630D8653}" type="datetimeFigureOut">
              <a:rPr lang="en-US" smtClean="0"/>
              <a:t>3/21/19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05D37-54BB-2E4F-99A3-E06FB37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6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79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85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7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83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89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6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61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27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57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09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Latexit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t\text{-}bogus\text{-}factor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{|Bogus(t)|}{|Fraud(t)|}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(t)|}{|Fraud(t)|}</a:t>
            </a: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t\text{-}poison\text{-}factor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73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0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41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8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4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1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Latexit</a:t>
            </a:r>
            <a:r>
              <a:rPr lang="en-US"/>
              <a:t> code: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= K *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rating(s, p) = \left \{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\begin{aligned}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&amp;5,\quad \text{if}\ p=t \\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&amp;r\sim N(mean(rating(p)),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(rating(p))),\quad \text{otherwise}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\end{aligned} \right.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1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Rui to Andrea</a:t>
            </a:r>
            <a:r>
              <a:rPr lang="en-US" noProof="0"/>
              <a:t>: What about the t-poison-factor and t-bogus-factor?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</a:t>
            </a:r>
            <a:r>
              <a:rPr lang="en-US" b="1" noProof="0" err="1"/>
              <a:t>Rui</a:t>
            </a:r>
            <a:r>
              <a:rPr lang="en-US" noProof="0"/>
              <a:t>: Let’s just vary K for now. Given K w</a:t>
            </a:r>
            <a:r>
              <a:rPr lang="en-US" baseline="0" noProof="0"/>
              <a:t>e can always compute </a:t>
            </a:r>
            <a:r>
              <a:rPr lang="en-US" noProof="0"/>
              <a:t>the corresponding t-poison-factor and t-bogus-factor, so I</a:t>
            </a:r>
            <a:r>
              <a:rPr lang="en-US" baseline="0" noProof="0"/>
              <a:t> think it will be a matter of what we eventually prefer to present.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4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22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82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7800-5973-464D-A735-71070E177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10533-FF41-3047-854E-A41C8D9E1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C674D-6B47-F940-BC07-23EDF8B0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6AD5-09B6-9749-9732-185D5F1FE6D5}" type="datetime1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B4B1-9407-624B-AB8A-8D5914B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9DC33-B087-5345-AA08-91993AE8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317E-3291-E249-B1ED-4DB76195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D7FED-2BE6-F441-8058-9E9E147FA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7928-345A-6544-B64D-BE5E4740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B094-17BF-CC47-A816-A223265E2ADB}" type="datetime1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2FAA-03F8-9845-B921-522B2FB9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24A09-80F8-0D4E-8FD6-F20726A2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546B3-3218-6340-9CCE-EB7E1F95D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7E38-62B5-564A-B768-ACF783B0B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CBFEA-25BB-C944-8FDD-089F41E3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A41-C28F-FA46-8905-0FC2201EDEF7}" type="datetime1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F642-842E-0445-952D-F98EEA80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40AF-8D29-8447-8EF5-9BBF1856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02B4-CBFD-434C-BF23-8DC9ECF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DB3D2-3A38-C34E-A984-987DF873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11AA-2CDD-2F49-AD2C-15F07DE1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A6C3B-E58C-9E45-B42C-A9B601DD9962}" type="datetime1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C48E-ED97-2A42-9BD1-D548407B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514D9-F5D3-9144-85D4-07FF615A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8AA3-3FD3-7B43-BCA9-8E9BBEE5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9733-B260-6144-8717-D63DA01E0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DAFC7-361E-0043-A213-335AA675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9802-56A5-6943-A279-134CF2FE136A}" type="datetime1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CE20C-7C7B-D440-8E06-854730A8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25EF7-088E-B941-BC4A-E40534D0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4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928-C176-9448-9F5C-0A2BA9E3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6979-389B-DB4D-8834-6E0727B26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04E32-1C84-A048-8725-6C3FA624B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1072F-01E1-A64F-902F-AB393121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293B-B819-774A-BF8E-F28007022623}" type="datetime1">
              <a:rPr lang="en-US" smtClean="0"/>
              <a:t>3/21/19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95A69-FBE5-AC41-93BD-DDFC264C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1F0EC-07F1-BD40-8D62-059B1756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5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2E1E-8EED-A748-B169-FA911115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0ED8-0C83-774A-98EE-5ADD4E87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93EC-DF17-B74E-8221-D8DAA76BB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17986-BE61-2849-8EEF-B3EA3A5E7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D53E6-DB66-E546-85BC-FE36AA72F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CE75F-8BB8-BB4E-9F4E-DFEF30CB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7299-6DA6-F448-B53E-2891D696F284}" type="datetime1">
              <a:rPr lang="en-US" smtClean="0"/>
              <a:t>3/21/19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41962-0EC2-F24B-BE4F-B64CEEB2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6E566-70C4-EA49-81EC-6B409D6F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5164-154E-7846-A9D2-3A6AF2E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62070-055F-5B47-8067-73F7347B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791F-FCED-1C44-87F1-B280C6ABCA5A}" type="datetime1">
              <a:rPr lang="en-US" smtClean="0"/>
              <a:t>3/21/19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A0D00-6955-574F-B5A8-4AFA4C4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7CC00-FCB0-4D49-949C-10AC8DA8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1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2565C-9339-504C-A133-ECEE8184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BCED-49BA-1347-A44D-59CD1F24EA5A}" type="datetime1">
              <a:rPr lang="en-US" smtClean="0"/>
              <a:t>3/21/19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4D7E8-F9D3-C946-BBB7-C46BC9BD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FE83-B2FF-C44B-AE09-6D7B589F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A6B-56B3-E54B-8B3F-8D03DAA2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1476-5C20-A341-A083-A52AEA8E6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10E0-97B7-494C-9613-F30463015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5213-5660-DA46-8D9F-DBAB9690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F9B9-338C-4B49-AB71-73B92B90D881}" type="datetime1">
              <a:rPr lang="en-US" smtClean="0"/>
              <a:t>3/21/19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74B4-92F2-1442-AB5D-CEC389DF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0933-4ABE-6849-A583-E5D6A4FE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6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4D70-2A88-5D41-98AC-476629AF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5A6C7-25C0-E24B-9784-C5CCE7865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C32FC-CD7B-E241-A73E-70E8BB186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2DAEA-945C-BA4E-B690-E6D12EF4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30B8-51C8-1644-B9F6-647506EE797A}" type="datetime1">
              <a:rPr lang="en-US" smtClean="0"/>
              <a:t>3/21/19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DE6A9-307D-7A49-9324-6464BEAD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04097-C65F-2543-9DB2-B0EA5FB0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184D0-4C87-A14A-A9DE-C6ECE022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82159-A9F5-664D-8D12-3DABEF28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4B3A-B26B-2042-A971-99A05CA47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6C236-11A2-1442-AB7A-876AB2E90F0E}" type="datetime1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E6A8-72C0-D143-8A46-C8764E417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3C63-8282-A24E-887B-0A7894945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0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pubsonline.informs.org/doi/pdf/10.1287/mnsc.2015.2304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67C2B-FE9D-4E44-994B-6025DA57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round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each dataset D and competitor A</a:t>
            </a:r>
          </a:p>
          <a:p>
            <a:pPr lvl="1"/>
            <a:r>
              <a:rPr lang="en-US" dirty="0"/>
              <a:t>For each K and N</a:t>
            </a:r>
          </a:p>
          <a:p>
            <a:pPr lvl="3"/>
            <a:r>
              <a:rPr lang="en-US" sz="2400" dirty="0"/>
              <a:t>For each target t </a:t>
            </a:r>
            <a:r>
              <a:rPr lang="en-US" sz="2400" i="1" dirty="0"/>
              <a:t>(i.e., T times)</a:t>
            </a:r>
          </a:p>
          <a:p>
            <a:pPr lvl="4"/>
            <a:r>
              <a:rPr lang="en-US" sz="2400" dirty="0"/>
              <a:t>Evaluate: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Precision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Recall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F1 score when varying q</a:t>
            </a:r>
          </a:p>
          <a:p>
            <a:pPr lvl="3"/>
            <a:r>
              <a:rPr lang="en-US" sz="2400" dirty="0"/>
              <a:t>Average the results over t</a:t>
            </a:r>
          </a:p>
        </p:txBody>
      </p:sp>
      <p:cxnSp>
        <p:nvCxnSpPr>
          <p:cNvPr id="7" name="Connettore diritto 6"/>
          <p:cNvCxnSpPr>
            <a:cxnSpLocks/>
          </p:cNvCxnSpPr>
          <p:nvPr/>
        </p:nvCxnSpPr>
        <p:spPr>
          <a:xfrm flipH="1">
            <a:off x="2355112" y="2929270"/>
            <a:ext cx="1" cy="16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7116-3083-3643-B572-0C8053AD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D69D6-03F2-6F4C-B415-162CBC77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1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OTC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731BF-FD26-DE44-B0BC-9D83E74F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49BEE-8702-E141-8E0B-5F2911778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20700"/>
            <a:ext cx="9844088" cy="55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D13B-D94B-E649-A501-7C67941C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- OTC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2D77-B00D-0D4D-8769-BA14FC29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A427DA-A09B-D74A-B852-29BDBFF7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479"/>
            <a:ext cx="9585771" cy="539199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92DB95-E6B0-8547-99FD-AC0E6A18118E}"/>
              </a:ext>
            </a:extLst>
          </p:cNvPr>
          <p:cNvSpPr txBox="1"/>
          <p:nvPr/>
        </p:nvSpPr>
        <p:spPr>
          <a:xfrm>
            <a:off x="5470160" y="723896"/>
            <a:ext cx="451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Worst k/n pair are consistent when varying q</a:t>
            </a:r>
          </a:p>
        </p:txBody>
      </p:sp>
    </p:spTree>
    <p:extLst>
      <p:ext uri="{BB962C8B-B14F-4D97-AF65-F5344CB8AC3E}">
        <p14:creationId xmlns:p14="http://schemas.microsoft.com/office/powerpoint/2010/main" val="60767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F82A83-D6FB-F640-AE56-4D9906747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35855"/>
            <a:ext cx="9160239" cy="515263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90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F41673-18E4-F346-A25B-16BFD729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42" y="1253331"/>
            <a:ext cx="9838937" cy="553440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3F922-CA2B-F747-8E91-F168BAD1120E}"/>
              </a:ext>
            </a:extLst>
          </p:cNvPr>
          <p:cNvSpPr txBox="1"/>
          <p:nvPr/>
        </p:nvSpPr>
        <p:spPr>
          <a:xfrm>
            <a:off x="5889885" y="381575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precision is much higher after attack, but recall and f1 are much lower.</a:t>
            </a:r>
          </a:p>
        </p:txBody>
      </p:sp>
    </p:spTree>
    <p:extLst>
      <p:ext uri="{BB962C8B-B14F-4D97-AF65-F5344CB8AC3E}">
        <p14:creationId xmlns:p14="http://schemas.microsoft.com/office/powerpoint/2010/main" val="39097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D5FEAF-482E-1B4F-A7BB-A8421FFEA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148" y="1253331"/>
            <a:ext cx="9913888" cy="557656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E6FA0F-7F3C-2C4A-81A5-7197A476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34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457DBD-2234-7F46-844D-E276E015D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84" y="1253331"/>
            <a:ext cx="9973849" cy="561029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4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C36E28-11B0-B04B-8C59-0008F954E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50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A6D4-A2F3-A348-AF52-649AED0E8511}"/>
              </a:ext>
            </a:extLst>
          </p:cNvPr>
          <p:cNvSpPr txBox="1"/>
          <p:nvPr/>
        </p:nvSpPr>
        <p:spPr>
          <a:xfrm>
            <a:off x="5784953" y="607000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q is 0.5% and 1%, the precision doesn’t hurt at all</a:t>
            </a:r>
          </a:p>
        </p:txBody>
      </p:sp>
    </p:spTree>
    <p:extLst>
      <p:ext uri="{BB962C8B-B14F-4D97-AF65-F5344CB8AC3E}">
        <p14:creationId xmlns:p14="http://schemas.microsoft.com/office/powerpoint/2010/main" val="24570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 is the target product</a:t>
            </a:r>
          </a:p>
          <a:p>
            <a:r>
              <a:rPr lang="en-US" err="1"/>
              <a:t>OriAcc</a:t>
            </a:r>
            <a:r>
              <a:rPr lang="en-US"/>
              <a:t>(t) is the set of original accounts who posted reviews about t</a:t>
            </a:r>
          </a:p>
          <a:p>
            <a:r>
              <a:rPr lang="en-US" err="1"/>
              <a:t>OriRev</a:t>
            </a:r>
            <a:r>
              <a:rPr lang="en-US"/>
              <a:t>(t) is the set of original reviews about t</a:t>
            </a:r>
          </a:p>
          <a:p>
            <a:r>
              <a:rPr lang="en-US" err="1"/>
              <a:t>SockAcc</a:t>
            </a:r>
            <a:r>
              <a:rPr lang="en-US"/>
              <a:t>(t) is the set of </a:t>
            </a:r>
            <a:r>
              <a:rPr lang="en-US" err="1"/>
              <a:t>sockpuppet</a:t>
            </a:r>
            <a:r>
              <a:rPr lang="en-US"/>
              <a:t> accounts</a:t>
            </a:r>
          </a:p>
          <a:p>
            <a:r>
              <a:rPr lang="en-US" err="1"/>
              <a:t>SockRev</a:t>
            </a:r>
            <a:r>
              <a:rPr lang="en-US"/>
              <a:t>(t) is the set of reviews created by </a:t>
            </a:r>
            <a:r>
              <a:rPr lang="en-US" err="1"/>
              <a:t>sockpuppets</a:t>
            </a:r>
            <a:r>
              <a:rPr lang="en-US"/>
              <a:t> in </a:t>
            </a:r>
            <a:r>
              <a:rPr lang="en-US" err="1"/>
              <a:t>SockAcc</a:t>
            </a:r>
            <a:r>
              <a:rPr lang="en-US"/>
              <a:t>(t) </a:t>
            </a:r>
          </a:p>
          <a:p>
            <a:r>
              <a:rPr lang="en-US"/>
              <a:t>Fraud(t) </a:t>
            </a:r>
            <a:r>
              <a:rPr lang="en-US">
                <a:sym typeface="Symbol" panose="05050102010706020507" pitchFamily="18" charset="2"/>
              </a:rPr>
              <a:t> </a:t>
            </a:r>
            <a:r>
              <a:rPr lang="en-US" err="1"/>
              <a:t>OriAcc</a:t>
            </a:r>
            <a:r>
              <a:rPr lang="en-US"/>
              <a:t>(t) is the set of original fraudsters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BEB8-5BE6-9449-951B-0A8ECD84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78016-53EC-1441-9B28-90ABAEF0D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01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2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740E14-6F90-6F4D-8D56-6C2502CB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54" y="1253330"/>
            <a:ext cx="9963856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57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8E867C-47CB-B54C-AD9E-7A010B0C0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988840" cy="561872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C0FCB5-5C62-624A-89EC-16817F2DC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808958" cy="551753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060A84-E647-1E45-9F2B-91BDE1251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83" y="1253331"/>
            <a:ext cx="9963857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4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8A881-1AF5-3442-A833-70855F282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137" y="1253330"/>
            <a:ext cx="9793968" cy="550910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8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01148-60F5-1149-9302-FD66D6360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5919"/>
            <a:ext cx="9175230" cy="516106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60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810CD6-DE23-C447-A7E1-6E8801EF3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87" y="1390909"/>
            <a:ext cx="9303433" cy="523318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6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25136-F882-924D-9F8E-1408CC50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8442"/>
            <a:ext cx="10079214" cy="56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3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Bogus(t) = Fraud(t) </a:t>
            </a:r>
            <a:r>
              <a:rPr lang="en-US">
                <a:sym typeface="Symbol" panose="05050102010706020507" pitchFamily="18" charset="2"/>
              </a:rPr>
              <a:t></a:t>
            </a:r>
            <a:r>
              <a:rPr lang="en-US"/>
              <a:t> </a:t>
            </a:r>
            <a:r>
              <a:rPr lang="en-US" err="1"/>
              <a:t>SockAcc</a:t>
            </a:r>
            <a:r>
              <a:rPr lang="en-US"/>
              <a:t>(t)</a:t>
            </a:r>
          </a:p>
          <a:p>
            <a:pPr lvl="1"/>
            <a:r>
              <a:rPr lang="en-US"/>
              <a:t>Accounts in Bogus(t) are called </a:t>
            </a:r>
            <a:r>
              <a:rPr lang="en-US" i="1"/>
              <a:t>t-bogus</a:t>
            </a:r>
          </a:p>
          <a:p>
            <a:endParaRPr lang="en-US" i="1"/>
          </a:p>
          <a:p>
            <a:r>
              <a:rPr lang="en-US" i="1"/>
              <a:t> </a:t>
            </a:r>
          </a:p>
          <a:p>
            <a:endParaRPr lang="en-US" i="1"/>
          </a:p>
          <a:p>
            <a:r>
              <a:rPr lang="en-US" i="1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3A371-1B1E-F141-89FF-B04EB2EA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84" y="4215491"/>
            <a:ext cx="75184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9DEBB-7F20-B841-AF43-1487EA2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83" y="3197260"/>
            <a:ext cx="5740400" cy="546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9CBB-39EE-DD4B-8BAF-1A6FEB8E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73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5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Epinions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66317-97C0-BF44-843C-4F9E4380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255"/>
            <a:ext cx="9935547" cy="55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80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C4C3C5-8CA8-C444-85A4-AD328ED7F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181" y="1411287"/>
            <a:ext cx="9440334" cy="531018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F8EA1D-A5FE-164D-8BD0-87BFEE7FA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5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88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B2C676-0C23-604C-B635-CD58DFA9A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255" y="1253331"/>
            <a:ext cx="9659055" cy="543321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06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Amazon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64E010-3E3B-074D-A04A-D7CB90C0E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08" y="1381918"/>
            <a:ext cx="9620250" cy="541139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70E2CD-9ABE-0649-A47B-B4797F57F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6" y="1253331"/>
            <a:ext cx="9898898" cy="556813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53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141FE-2215-3B45-8789-9CFF8F3A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5628D-A893-024D-B7CE-39B01609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5691"/>
            <a:ext cx="9977438" cy="56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79876-E53F-374C-8107-D4BCECD23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4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1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0A9F-4B64-FF49-B481-CCD9D6ED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BCF0-48F9-9549-A864-C6F4ED8E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17"/>
            <a:ext cx="10515600" cy="5500461"/>
          </a:xfrm>
        </p:spPr>
        <p:txBody>
          <a:bodyPr>
            <a:noAutofit/>
          </a:bodyPr>
          <a:lstStyle/>
          <a:p>
            <a:endParaRPr lang="en-US"/>
          </a:p>
          <a:p>
            <a:r>
              <a:rPr lang="en-US"/>
              <a:t> </a:t>
            </a:r>
          </a:p>
          <a:p>
            <a:pPr lvl="1"/>
            <a:r>
              <a:rPr lang="en-US"/>
              <a:t>Controls the number of injected </a:t>
            </a:r>
            <a:r>
              <a:rPr lang="en-US" err="1"/>
              <a:t>sockpuppets</a:t>
            </a:r>
            <a:endParaRPr lang="en-US"/>
          </a:p>
          <a:p>
            <a:r>
              <a:rPr lang="en-US"/>
              <a:t>N = number of reviews generated by a </a:t>
            </a:r>
            <a:r>
              <a:rPr lang="en-US" err="1"/>
              <a:t>sockpuppet</a:t>
            </a:r>
            <a:endParaRPr lang="en-US"/>
          </a:p>
          <a:p>
            <a:pPr lvl="1"/>
            <a:r>
              <a:rPr lang="en-US"/>
              <a:t>1 unfair review on t (assume the attacker always wants to maximize the rating)</a:t>
            </a:r>
          </a:p>
          <a:p>
            <a:pPr lvl="1"/>
            <a:r>
              <a:rPr lang="en-US"/>
              <a:t>N-1 fair reviews to other random products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000"/>
              <a:t>We assume (</a:t>
            </a:r>
            <a:r>
              <a:rPr lang="en-US" sz="2000" err="1"/>
              <a:t>i</a:t>
            </a:r>
            <a:r>
              <a:rPr lang="en-US" sz="2000"/>
              <a:t>) ratings from 1 to 5, (ii) the bad guys always want to maximize the rating</a:t>
            </a:r>
          </a:p>
          <a:p>
            <a:pPr marL="0" indent="0">
              <a:buNone/>
            </a:pPr>
            <a:r>
              <a:rPr lang="en-US" sz="2000"/>
              <a:t>* The bad guys may also try to improve their strategy by setting the ratings to 4 or a random number between 4 and 5.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4F48E-8C99-8C43-87F1-3B25FACE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1" y="1552185"/>
            <a:ext cx="6609864" cy="691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5878C-18A0-604D-8D2A-449D814A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64" y="4490829"/>
            <a:ext cx="9061487" cy="9028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2CE01-5713-4A49-AD13-7E576329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23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0.5%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8883470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-0.094 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=0.30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1.272 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-0.688 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-0.216 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=0.40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40</a:t>
            </a:fld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838200" y="6356350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</a:t>
            </a:r>
            <a:r>
              <a:rPr lang="it-IT" err="1">
                <a:solidFill>
                  <a:srgbClr val="0070C0"/>
                </a:solidFill>
              </a:rPr>
              <a:t>depth</a:t>
            </a:r>
            <a:r>
              <a:rPr lang="it-IT">
                <a:solidFill>
                  <a:srgbClr val="0070C0"/>
                </a:solidFill>
              </a:rPr>
              <a:t> </a:t>
            </a:r>
            <a:r>
              <a:rPr lang="it-IT" err="1">
                <a:solidFill>
                  <a:srgbClr val="0070C0"/>
                </a:solidFill>
              </a:rPr>
              <a:t>comments</a:t>
            </a:r>
            <a:r>
              <a:rPr lang="it-IT">
                <a:solidFill>
                  <a:srgbClr val="0070C0"/>
                </a:solidFill>
              </a:rPr>
              <a:t>/</a:t>
            </a:r>
            <a:r>
              <a:rPr lang="it-IT" err="1">
                <a:solidFill>
                  <a:srgbClr val="0070C0"/>
                </a:solidFill>
              </a:rPr>
              <a:t>discussion</a:t>
            </a:r>
            <a:endParaRPr lang="it-IT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9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463919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-0.993 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=0.70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-0.996 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=0.60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1008729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0244203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-0.861 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-0.994 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302248" y="496371"/>
            <a:ext cx="2722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70C0"/>
                </a:solidFill>
              </a:rPr>
              <a:t>F1 </a:t>
            </a:r>
            <a:r>
              <a:rPr lang="en-US" sz="2400" dirty="0">
                <a:solidFill>
                  <a:srgbClr val="0070C0"/>
                </a:solidFill>
              </a:rPr>
              <a:t>relies on recall.</a:t>
            </a:r>
            <a:endParaRPr lang="it-IT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8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313881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1.742 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-0.231 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46526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1500555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43430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45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737419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542091" y="843240"/>
            <a:ext cx="2941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=0.5%</a:t>
            </a:r>
          </a:p>
        </p:txBody>
      </p:sp>
    </p:spTree>
    <p:extLst>
      <p:ext uri="{BB962C8B-B14F-4D97-AF65-F5344CB8AC3E}">
        <p14:creationId xmlns:p14="http://schemas.microsoft.com/office/powerpoint/2010/main" val="1557764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46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831252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7363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47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776790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14448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48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017335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39507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49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773962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5.326 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2527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E802-BA55-7C43-AF96-373D31E9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 toy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94E51-50BD-1A45-B176-EE9DEC8D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76" y="0"/>
            <a:ext cx="4863224" cy="4060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1259B-700A-FC48-B261-24D8F68B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8054"/>
            <a:ext cx="9979705" cy="28689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0C8C2-777D-3641-A210-C1F6C08C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5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50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683057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687652" y="727023"/>
            <a:ext cx="5433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70C0"/>
                </a:solidFill>
              </a:rPr>
              <a:t>Rev2 </a:t>
            </a:r>
            <a:r>
              <a:rPr lang="it-IT" dirty="0" err="1">
                <a:solidFill>
                  <a:srgbClr val="0070C0"/>
                </a:solidFill>
              </a:rPr>
              <a:t>become</a:t>
            </a:r>
            <a:r>
              <a:rPr lang="it-IT" dirty="0">
                <a:solidFill>
                  <a:srgbClr val="0070C0"/>
                </a:solidFill>
              </a:rPr>
              <a:t> the </a:t>
            </a:r>
            <a:r>
              <a:rPr lang="it-IT" dirty="0" err="1">
                <a:solidFill>
                  <a:srgbClr val="0070C0"/>
                </a:solidFill>
              </a:rPr>
              <a:t>worst</a:t>
            </a:r>
            <a:r>
              <a:rPr lang="it-IT" dirty="0">
                <a:solidFill>
                  <a:srgbClr val="0070C0"/>
                </a:solidFill>
              </a:rPr>
              <a:t> case in OTC ( </a:t>
            </a:r>
            <a:r>
              <a:rPr lang="it-IT" dirty="0" err="1">
                <a:solidFill>
                  <a:srgbClr val="0070C0"/>
                </a:solidFill>
              </a:rPr>
              <a:t>it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was</a:t>
            </a:r>
            <a:r>
              <a:rPr lang="it-IT" dirty="0">
                <a:solidFill>
                  <a:srgbClr val="0070C0"/>
                </a:solidFill>
              </a:rPr>
              <a:t> Fraudar).</a:t>
            </a:r>
          </a:p>
        </p:txBody>
      </p:sp>
    </p:spTree>
    <p:extLst>
      <p:ext uri="{BB962C8B-B14F-4D97-AF65-F5344CB8AC3E}">
        <p14:creationId xmlns:p14="http://schemas.microsoft.com/office/powerpoint/2010/main" val="3685737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916539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-0.927 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-0.823 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583656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659699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10.903 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2.694 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-0.318 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283902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607121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-0.522 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47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5774897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1.573 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957252" y="727023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=5%.</a:t>
            </a:r>
          </a:p>
        </p:txBody>
      </p:sp>
    </p:spTree>
    <p:extLst>
      <p:ext uri="{BB962C8B-B14F-4D97-AF65-F5344CB8AC3E}">
        <p14:creationId xmlns:p14="http://schemas.microsoft.com/office/powerpoint/2010/main" val="1749251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4521-D0B1-A14F-A8F6-8F910FC0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fraudulent accounts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A0752-35D9-EF4C-9DD6-901BC636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55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41A117C-368A-A24F-B323-3B67BCB2F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39043"/>
            <a:ext cx="4101107" cy="546814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4C38C7-56FA-C84D-A689-976E81A7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509" y="1239043"/>
            <a:ext cx="4101108" cy="54681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722BE8-B0FA-1040-BC5E-2AE2C9898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167" y="1184277"/>
            <a:ext cx="3954065" cy="52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91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5DE2-795F-444E-8ABD-09B1EC5F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Sockpuppet</a:t>
            </a:r>
            <a:r>
              <a:rPr lang="en-US" dirty="0"/>
              <a:t> account changes (needs update)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69F7D0-A850-1C4B-9920-89A50E886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19182"/>
            <a:ext cx="3821907" cy="50958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856B2-6BB6-4D49-B53A-0867973AA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6D48C-3B05-2949-BCB1-4BB24B07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107" y="1119182"/>
            <a:ext cx="3821907" cy="5095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BB6BC-DFC5-634D-88BC-C8325E204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262058"/>
            <a:ext cx="3821907" cy="509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9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3D12-A5C8-C640-9C3C-7AAC6033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7285"/>
          </a:xfrm>
        </p:spPr>
        <p:txBody>
          <a:bodyPr>
            <a:normAutofit/>
          </a:bodyPr>
          <a:lstStyle/>
          <a:p>
            <a:r>
              <a:rPr lang="en-US" dirty="0"/>
              <a:t>Original fraud + </a:t>
            </a:r>
            <a:r>
              <a:rPr lang="en-US" dirty="0" err="1"/>
              <a:t>Sockpuppet</a:t>
            </a:r>
            <a:r>
              <a:rPr lang="en-US" dirty="0"/>
              <a:t>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93E-5CCE-BF4A-A39E-66242F09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57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60AE456-6479-E54A-BEE9-57AA2A16B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8930"/>
            <a:ext cx="3936802" cy="524907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23616-56F4-4C4A-8388-06748838E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39" y="1151728"/>
            <a:ext cx="3936803" cy="5249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BCBAE-F928-F042-889E-8D5E82CD2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98" y="1108864"/>
            <a:ext cx="3936803" cy="52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02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3D12-A5C8-C640-9C3C-7AAC6033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7285"/>
          </a:xfrm>
        </p:spPr>
        <p:txBody>
          <a:bodyPr>
            <a:normAutofit fontScale="90000"/>
          </a:bodyPr>
          <a:lstStyle/>
          <a:p>
            <a:r>
              <a:rPr lang="en-US" dirty="0"/>
              <a:t>Budget model: Original fraudulent accounts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93E-5CCE-BF4A-A39E-66242F09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99D498-6031-7943-8F66-DBD0DEC84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387" y="1518439"/>
            <a:ext cx="3900488" cy="520065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6D76A5-92B0-4845-9151-8AA11A53F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5" y="928682"/>
            <a:ext cx="4093369" cy="5457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83A17C-C163-4541-8738-02E224E60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244" y="985835"/>
            <a:ext cx="4093369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51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5DE2-795F-444E-8ABD-09B1EC5F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Budget model: </a:t>
            </a:r>
            <a:r>
              <a:rPr lang="en-US" dirty="0" err="1"/>
              <a:t>Sockpuppet</a:t>
            </a:r>
            <a:r>
              <a:rPr lang="en-US" dirty="0"/>
              <a:t> account changes (need updates)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69F7D0-A850-1C4B-9920-89A50E886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62124"/>
            <a:ext cx="3821907" cy="50958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856B2-6BB6-4D49-B53A-0867973AA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6D48C-3B05-2949-BCB1-4BB24B07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107" y="1762124"/>
            <a:ext cx="3821907" cy="5095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BB6BC-DFC5-634D-88BC-C8325E204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333496"/>
            <a:ext cx="3821907" cy="509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64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setting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93036-914B-E846-9E09-E1C79D5A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8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4521-D0B1-A14F-A8F6-8F910FC0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Budget model: Original fraud + </a:t>
            </a:r>
            <a:r>
              <a:rPr lang="en-US" dirty="0" err="1"/>
              <a:t>Sockpuppet</a:t>
            </a:r>
            <a:r>
              <a:rPr lang="en-US" dirty="0"/>
              <a:t>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A0752-35D9-EF4C-9DD6-901BC636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D28E09-4A0C-644F-A67D-D8EC29240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300" y="1619249"/>
            <a:ext cx="3499247" cy="466566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0CAC74-F162-3E43-8809-5884C4D95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0" y="1619250"/>
            <a:ext cx="3499247" cy="46656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178C7-D1C9-064D-9B36-E157AD617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592" y="1654969"/>
            <a:ext cx="3499247" cy="466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28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CFC4-D30D-5E44-B86B-D3E82F25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for the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cost for creating accounts are identical on the same website(data)</a:t>
                </a:r>
              </a:p>
              <a:p>
                <a:r>
                  <a:rPr lang="en-US" dirty="0"/>
                  <a:t>The cost for writing reviews are identical on the same website</a:t>
                </a:r>
              </a:p>
              <a:p>
                <a:r>
                  <a:rPr lang="en-US" dirty="0"/>
                  <a:t>The attacker use all the </a:t>
                </a:r>
                <a:r>
                  <a:rPr lang="en-US" dirty="0" err="1"/>
                  <a:t>sockpuppets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same way</a:t>
                </a:r>
              </a:p>
              <a:p>
                <a:pPr lvl="1"/>
                <a:r>
                  <a:rPr lang="en-US" dirty="0"/>
                  <a:t>The numbers of reviews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dirty="0"/>
                  <a:t> follow the same distribution, to simplify, we assume they have the same value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49BA-9C8A-1249-AB7B-0FC302CA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DDD21E-3818-8D4B-81C6-694BF88A4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162306"/>
              </p:ext>
            </p:extLst>
          </p:nvPr>
        </p:nvGraphicFramePr>
        <p:xfrm>
          <a:off x="838198" y="4121768"/>
          <a:ext cx="105156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8396936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3871873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40413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945242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99367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fraudulent accounts per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frauds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reviews per fraudulent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00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1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44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Epinions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39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893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5750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6118-E70A-774F-80A2-3E43C708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AE59-3F01-F84A-870A-089DF8F4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E25C1-DEE1-5E42-B009-09176DABE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Include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rusted 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fairness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reliability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39F5E-D2A0-BD4C-8CC4-1514CA92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429000"/>
            <a:ext cx="8343900" cy="140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8F6257-926F-3B45-A106-FEBA0BAAEE3C}"/>
              </a:ext>
            </a:extLst>
          </p:cNvPr>
          <p:cNvSpPr txBox="1"/>
          <p:nvPr/>
        </p:nvSpPr>
        <p:spPr>
          <a:xfrm>
            <a:off x="6034087" y="2600325"/>
            <a:ext cx="235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user is trusted.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F8C46-C35A-A94D-BF7C-F47E8BFCF0D6}"/>
              </a:ext>
            </a:extLst>
          </p:cNvPr>
          <p:cNvSpPr txBox="1"/>
          <p:nvPr/>
        </p:nvSpPr>
        <p:spPr>
          <a:xfrm>
            <a:off x="1924050" y="5138499"/>
            <a:ext cx="283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reliability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887B6-2A0B-CE4C-BD32-FE5100DB04DB}"/>
              </a:ext>
            </a:extLst>
          </p:cNvPr>
          <p:cNvSpPr txBox="1"/>
          <p:nvPr/>
        </p:nvSpPr>
        <p:spPr>
          <a:xfrm>
            <a:off x="5091112" y="5113377"/>
            <a:ext cx="132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Cold start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3CD14-4154-DD46-A287-EC34B154F67F}"/>
              </a:ext>
            </a:extLst>
          </p:cNvPr>
          <p:cNvSpPr txBox="1"/>
          <p:nvPr/>
        </p:nvSpPr>
        <p:spPr>
          <a:xfrm>
            <a:off x="7434262" y="5143023"/>
            <a:ext cx="3919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normality of the behavior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F9D3EB-5A57-784E-B283-E1A14BD50D3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1400" y="2969657"/>
            <a:ext cx="3631406" cy="61650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5A0C45-DF4D-1D48-96BA-C9A69385BF1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340894" y="4410635"/>
            <a:ext cx="921824" cy="72786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3435B4-0EB4-9D45-A866-2CACF6FEC3D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753100" y="4318045"/>
            <a:ext cx="565828" cy="79533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6BD150-2D0B-7E48-8B20-A67785D4E6C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705166" y="4318045"/>
            <a:ext cx="1688865" cy="82497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4D4D-6C0A-2F4F-AE9F-F4FF61FD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314F-2779-2C42-8B53-D71A4615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75EB1-A847-404B-8082-BD096233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11" y="3840957"/>
            <a:ext cx="9283700" cy="199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0ED7C-90DC-A744-887E-62BD6933BAE3}"/>
              </a:ext>
            </a:extLst>
          </p:cNvPr>
          <p:cNvSpPr txBox="1"/>
          <p:nvPr/>
        </p:nvSpPr>
        <p:spPr>
          <a:xfrm>
            <a:off x="7723982" y="3628451"/>
            <a:ext cx="371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trusted users.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61C9F-865E-1E4E-87FC-A25717D29199}"/>
              </a:ext>
            </a:extLst>
          </p:cNvPr>
          <p:cNvSpPr txBox="1"/>
          <p:nvPr/>
        </p:nvSpPr>
        <p:spPr>
          <a:xfrm>
            <a:off x="7771607" y="5313203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untrusted users.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E424A-723B-DE48-A0A8-41A3AB36C095}"/>
              </a:ext>
            </a:extLst>
          </p:cNvPr>
          <p:cNvSpPr txBox="1"/>
          <p:nvPr/>
        </p:nvSpPr>
        <p:spPr>
          <a:xfrm>
            <a:off x="3760790" y="5959534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normality score.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A1FD2C0-B4FC-234A-8E6A-5C5A71AFB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1701" y="1815365"/>
            <a:ext cx="6578600" cy="1079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511231-993E-694D-B5A1-DD16C3542136}"/>
              </a:ext>
            </a:extLst>
          </p:cNvPr>
          <p:cNvSpPr txBox="1"/>
          <p:nvPr/>
        </p:nvSpPr>
        <p:spPr>
          <a:xfrm>
            <a:off x="6600825" y="1540638"/>
            <a:ext cx="435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to mean. Normalized to [-1, 1].</a:t>
            </a:r>
          </a:p>
        </p:txBody>
      </p:sp>
    </p:spTree>
    <p:extLst>
      <p:ext uri="{BB962C8B-B14F-4D97-AF65-F5344CB8AC3E}">
        <p14:creationId xmlns:p14="http://schemas.microsoft.com/office/powerpoint/2010/main" val="299105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7BAD-2BD2-FA4E-A0FB-922B8531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Writing reviews will issue a review writing cost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Removed cost for account creation, because they are usually reused by the attackers.</a:t>
                </a:r>
              </a:p>
              <a:p>
                <a:r>
                  <a:rPr lang="en-US" dirty="0"/>
                  <a:t>Given costs and a certain budge B,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𝑜𝑐𝑘𝑝𝑢𝑝𝑝𝑒𝑡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𝑟𝑒𝑣𝑖𝑒𝑤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attackers are interested in the following things: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</a:t>
                </a:r>
                <a:r>
                  <a:rPr lang="en-US" dirty="0"/>
                  <a:t> the attacker is able to approach?</a:t>
                </a:r>
              </a:p>
              <a:p>
                <a:pPr lvl="2"/>
                <a:r>
                  <a:rPr lang="en-US" dirty="0"/>
                  <a:t>This is given by the previous tables.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 given a certain budget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b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66AA7-88D4-F744-8932-CB74096F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2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CB78-516D-9E49-A33D-319D6FF0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for fake accounts and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B4BE-C3F1-2D49-A3CE-AAA1403BE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allsocialmediasolution.us</a:t>
            </a:r>
            <a:r>
              <a:rPr lang="en-US" dirty="0"/>
              <a:t>/buy-amazon-reviews/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564E1-E494-F043-A885-2340D973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AEDF5-140D-A34C-BF60-7204BFA3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1919"/>
            <a:ext cx="6546689" cy="412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580127-2279-C14E-906B-576D3039A241}"/>
              </a:ext>
            </a:extLst>
          </p:cNvPr>
          <p:cNvSpPr txBox="1"/>
          <p:nvPr/>
        </p:nvSpPr>
        <p:spPr>
          <a:xfrm>
            <a:off x="6096000" y="3829084"/>
            <a:ext cx="511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cost per review ranges from $6, $7, $8, $10, and $15 and the price varies by packages.</a:t>
            </a:r>
          </a:p>
        </p:txBody>
      </p:sp>
    </p:spTree>
    <p:extLst>
      <p:ext uri="{BB962C8B-B14F-4D97-AF65-F5344CB8AC3E}">
        <p14:creationId xmlns:p14="http://schemas.microsoft.com/office/powerpoint/2010/main" val="104948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3709-1977-1141-B679-095E1DDE1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of fake reviews on major websites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A4B6A2A-B262-C544-9D67-D4651DA03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2816821"/>
              </p:ext>
            </p:extLst>
          </p:nvPr>
        </p:nvGraphicFramePr>
        <p:xfrm>
          <a:off x="2095500" y="1613059"/>
          <a:ext cx="78867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5424060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71314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3806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18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Amazon*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$6, 8, 10,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https://</a:t>
                      </a:r>
                      <a:r>
                        <a:rPr lang="en-US" sz="1600" dirty="0" err="1"/>
                        <a:t>allsocialmediasolution.us</a:t>
                      </a:r>
                      <a:r>
                        <a:rPr lang="en-US" sz="1600" dirty="0"/>
                        <a:t>/buy-amazon-reviews/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920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$6, 8, 10,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https://</a:t>
                      </a:r>
                      <a:r>
                        <a:rPr lang="en-US" sz="1600" dirty="0" err="1"/>
                        <a:t>allsocialmediasolution.us</a:t>
                      </a:r>
                      <a:r>
                        <a:rPr lang="en-US" sz="1600" dirty="0"/>
                        <a:t>/buy-</a:t>
                      </a:r>
                      <a:r>
                        <a:rPr lang="en-US" sz="1600" dirty="0" err="1"/>
                        <a:t>epinions</a:t>
                      </a:r>
                      <a:r>
                        <a:rPr lang="en-US" sz="1600" dirty="0"/>
                        <a:t>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11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https://pubsonline.informs.org/doi/pdf/10.1287/mnsc.2015.2304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70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Tripadvisor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AppWatcher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unveiling the underground market of trading mobile app reviews (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WiSec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437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iOS App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https://reviews-</a:t>
                      </a:r>
                      <a:r>
                        <a:rPr lang="en-US" sz="1600" dirty="0" err="1"/>
                        <a:t>up.com</a:t>
                      </a:r>
                      <a:r>
                        <a:rPr lang="en-US" sz="1600" dirty="0"/>
                        <a:t>/</a:t>
                      </a:r>
                      <a:r>
                        <a:rPr lang="en-US" sz="1600" dirty="0" err="1"/>
                        <a:t>ios</a:t>
                      </a:r>
                      <a:r>
                        <a:rPr lang="en-US" sz="1600" dirty="0"/>
                        <a:t>-app-reviews/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484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Android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https://reviews-</a:t>
                      </a:r>
                      <a:r>
                        <a:rPr lang="en-US" sz="1600" dirty="0" err="1"/>
                        <a:t>up.com</a:t>
                      </a:r>
                      <a:r>
                        <a:rPr lang="en-US" sz="1600" dirty="0"/>
                        <a:t>/android-app-reviews/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5803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58F3C-83EA-BD43-8461-DA9F29A8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89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F98B-AD17-6949-899B-E3C6F48B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for the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For each dataset D</a:t>
                </a:r>
              </a:p>
              <a:p>
                <a:pPr lvl="1"/>
                <a:r>
                  <a:rPr lang="en-US" dirty="0"/>
                  <a:t>For a budget and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For algorithm A and target T</a:t>
                </a:r>
              </a:p>
              <a:p>
                <a:pPr lvl="3"/>
                <a:r>
                  <a:rPr lang="en-US" sz="2200" dirty="0"/>
                  <a:t>Find all the eligible numbers of </a:t>
                </a:r>
                <a:r>
                  <a:rPr lang="en-US" sz="2200" dirty="0" err="1"/>
                  <a:t>sockpuppets</a:t>
                </a:r>
                <a:r>
                  <a:rPr lang="en-US" sz="2200" dirty="0"/>
                  <a:t> and numbers of total reviews</a:t>
                </a:r>
              </a:p>
              <a:p>
                <a:pPr lvl="4"/>
                <a:r>
                  <a:rPr lang="en-US" sz="2000" dirty="0"/>
                  <a:t>Find the largest change (drop) of the metrics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BD01C-4E32-5647-A124-EF53BB43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237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q=0.5%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6DF971-EE8E-BA40-9BE8-1A676B0B7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</p:spTree>
    <p:extLst>
      <p:ext uri="{BB962C8B-B14F-4D97-AF65-F5344CB8AC3E}">
        <p14:creationId xmlns:p14="http://schemas.microsoft.com/office/powerpoint/2010/main" val="25254053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q=1%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7A79AD-AFA1-3E41-8B93-33C7AFEF4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70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+mn-lt"/>
              </a:rPr>
              <a:t>Datasets</a:t>
            </a:r>
            <a:endParaRPr lang="it-IT">
              <a:latin typeface="+mn-lt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Source (</a:t>
            </a:r>
            <a:r>
              <a:rPr lang="it-IT" err="1"/>
              <a:t>user</a:t>
            </a:r>
            <a:r>
              <a:rPr lang="it-IT"/>
              <a:t>), </a:t>
            </a:r>
            <a:r>
              <a:rPr lang="it-IT" err="1"/>
              <a:t>destination</a:t>
            </a:r>
            <a:r>
              <a:rPr lang="it-IT"/>
              <a:t> (</a:t>
            </a:r>
            <a:r>
              <a:rPr lang="it-IT" err="1"/>
              <a:t>user</a:t>
            </a:r>
            <a:r>
              <a:rPr lang="it-IT"/>
              <a:t>/</a:t>
            </a:r>
            <a:r>
              <a:rPr lang="it-IT" err="1"/>
              <a:t>product</a:t>
            </a:r>
            <a:r>
              <a:rPr lang="it-IT"/>
              <a:t>), rating, </a:t>
            </a:r>
            <a:r>
              <a:rPr lang="it-IT" err="1"/>
              <a:t>timestamp</a:t>
            </a:r>
            <a:endParaRPr lang="it-IT"/>
          </a:p>
          <a:p>
            <a:r>
              <a:rPr lang="it-IT"/>
              <a:t>Ground </a:t>
            </a:r>
            <a:r>
              <a:rPr lang="it-IT" err="1"/>
              <a:t>truth</a:t>
            </a:r>
            <a:r>
              <a:rPr lang="it-IT"/>
              <a:t> data: </a:t>
            </a:r>
            <a:r>
              <a:rPr lang="it-IT" err="1"/>
              <a:t>benign</a:t>
            </a:r>
            <a:r>
              <a:rPr lang="it-IT"/>
              <a:t> vs </a:t>
            </a:r>
            <a:r>
              <a:rPr lang="it-IT" err="1"/>
              <a:t>fake</a:t>
            </a:r>
            <a:endParaRPr lang="it-IT"/>
          </a:p>
          <a:p>
            <a:r>
              <a:rPr lang="it-IT"/>
              <a:t>Data </a:t>
            </a:r>
            <a:r>
              <a:rPr lang="it-IT" err="1"/>
              <a:t>statistics</a:t>
            </a:r>
            <a:r>
              <a:rPr lang="it-IT"/>
              <a:t>:</a:t>
            </a:r>
          </a:p>
          <a:p>
            <a:pPr lvl="1"/>
            <a:endParaRPr lang="it-IT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2364"/>
              </p:ext>
            </p:extLst>
          </p:nvPr>
        </p:nvGraphicFramePr>
        <p:xfrm>
          <a:off x="2254385" y="3495226"/>
          <a:ext cx="7992274" cy="1849054"/>
        </p:xfrm>
        <a:graphic>
          <a:graphicData uri="http://schemas.openxmlformats.org/drawingml/2006/table">
            <a:tbl>
              <a:tblPr/>
              <a:tblGrid>
                <a:gridCol w="1300933">
                  <a:extLst>
                    <a:ext uri="{9D8B030D-6E8A-4147-A177-3AD203B41FA5}">
                      <a16:colId xmlns:a16="http://schemas.microsoft.com/office/drawing/2014/main" val="3848517197"/>
                    </a:ext>
                  </a:extLst>
                </a:gridCol>
                <a:gridCol w="936001">
                  <a:extLst>
                    <a:ext uri="{9D8B030D-6E8A-4147-A177-3AD203B41FA5}">
                      <a16:colId xmlns:a16="http://schemas.microsoft.com/office/drawing/2014/main" val="4175259441"/>
                    </a:ext>
                  </a:extLst>
                </a:gridCol>
                <a:gridCol w="1788458">
                  <a:extLst>
                    <a:ext uri="{9D8B030D-6E8A-4147-A177-3AD203B41FA5}">
                      <a16:colId xmlns:a16="http://schemas.microsoft.com/office/drawing/2014/main" val="2930322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89042784"/>
                    </a:ext>
                  </a:extLst>
                </a:gridCol>
                <a:gridCol w="1411942">
                  <a:extLst>
                    <a:ext uri="{9D8B030D-6E8A-4147-A177-3AD203B41FA5}">
                      <a16:colId xmlns:a16="http://schemas.microsoft.com/office/drawing/2014/main" val="3295657590"/>
                    </a:ext>
                  </a:extLst>
                </a:gridCol>
                <a:gridCol w="1183340">
                  <a:extLst>
                    <a:ext uri="{9D8B030D-6E8A-4147-A177-3AD203B41FA5}">
                      <a16:colId xmlns:a16="http://schemas.microsoft.com/office/drawing/2014/main" val="2650388836"/>
                    </a:ext>
                  </a:extLst>
                </a:gridCol>
              </a:tblGrid>
              <a:tr h="3707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Dataset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#source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destination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#rating 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legitimate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fraudster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20353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4814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35592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3686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41277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120486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13285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13668104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1013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3967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256059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74258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568454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35812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3DA3F-8777-AC43-8210-0A5D1DDE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5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q=3%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56CD69-850F-674D-B3A8-6DDA243EA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773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q=5%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2EAADF-946F-C94B-8EB4-EE43A73B5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902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q=10%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7EF815-B163-B341-B57A-94DB67A86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119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4D4D-6C0A-2F4F-AE9F-F4FF61FD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314F-2779-2C42-8B53-D71A4615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75EB1-A847-404B-8082-BD096233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11" y="3840957"/>
            <a:ext cx="9283700" cy="199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0ED7C-90DC-A744-887E-62BD6933BAE3}"/>
              </a:ext>
            </a:extLst>
          </p:cNvPr>
          <p:cNvSpPr txBox="1"/>
          <p:nvPr/>
        </p:nvSpPr>
        <p:spPr>
          <a:xfrm>
            <a:off x="7723982" y="3628451"/>
            <a:ext cx="371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trusted users.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61C9F-865E-1E4E-87FC-A25717D29199}"/>
              </a:ext>
            </a:extLst>
          </p:cNvPr>
          <p:cNvSpPr txBox="1"/>
          <p:nvPr/>
        </p:nvSpPr>
        <p:spPr>
          <a:xfrm>
            <a:off x="7771607" y="5313203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untrusted users.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E424A-723B-DE48-A0A8-41A3AB36C095}"/>
              </a:ext>
            </a:extLst>
          </p:cNvPr>
          <p:cNvSpPr txBox="1"/>
          <p:nvPr/>
        </p:nvSpPr>
        <p:spPr>
          <a:xfrm>
            <a:off x="3760790" y="5959534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normality score.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A1FD2C0-B4FC-234A-8E6A-5C5A71AFB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13400" y="1283776"/>
            <a:ext cx="6578600" cy="1079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511231-993E-694D-B5A1-DD16C3542136}"/>
              </a:ext>
            </a:extLst>
          </p:cNvPr>
          <p:cNvSpPr txBox="1"/>
          <p:nvPr/>
        </p:nvSpPr>
        <p:spPr>
          <a:xfrm>
            <a:off x="6910388" y="2416743"/>
            <a:ext cx="435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to mean. Normalized to [-1, 1].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0091A-8EB8-0B47-BEA4-27884AC44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28" y="2362203"/>
            <a:ext cx="5472517" cy="141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657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656057-6954-D944-858B-4EFE394BC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2086769"/>
            <a:ext cx="8780515" cy="3668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920643-FBDE-884A-B319-49EEE379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Verified +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A205F-F0CA-9A45-86B7-EDFC1B8C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74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FD8F80-DC66-EE44-9792-4EDDDC4D9F53}"/>
              </a:ext>
            </a:extLst>
          </p:cNvPr>
          <p:cNvSpPr/>
          <p:nvPr/>
        </p:nvSpPr>
        <p:spPr>
          <a:xfrm>
            <a:off x="2952470" y="4437528"/>
            <a:ext cx="3883679" cy="5426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444D3D-A78D-9F4C-8522-2394BFAEBC99}"/>
              </a:ext>
            </a:extLst>
          </p:cNvPr>
          <p:cNvSpPr/>
          <p:nvPr/>
        </p:nvSpPr>
        <p:spPr>
          <a:xfrm>
            <a:off x="2912128" y="3884075"/>
            <a:ext cx="3883679" cy="5426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E2833-C1EC-7B4F-9568-CD0DC5DD5CF6}"/>
              </a:ext>
            </a:extLst>
          </p:cNvPr>
          <p:cNvSpPr txBox="1"/>
          <p:nvPr/>
        </p:nvSpPr>
        <p:spPr>
          <a:xfrm>
            <a:off x="6992470" y="2958353"/>
            <a:ext cx="248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Trusted users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D322B-6E9F-0C40-9F79-A9D26675D20C}"/>
              </a:ext>
            </a:extLst>
          </p:cNvPr>
          <p:cNvSpPr txBox="1"/>
          <p:nvPr/>
        </p:nvSpPr>
        <p:spPr>
          <a:xfrm>
            <a:off x="7185211" y="4057437"/>
            <a:ext cx="248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Verified users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ADE47E-6FCF-1447-B308-26A35612E55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836149" y="3143019"/>
            <a:ext cx="156321" cy="914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28DE7A-6152-934D-A211-9FB2D67BA08B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6836149" y="4242103"/>
            <a:ext cx="349062" cy="466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27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design for Trusted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ED19F-468E-D048-B4BC-7F8B19372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number of Trusted users</a:t>
            </a:r>
          </a:p>
          <a:p>
            <a:pPr lvl="1"/>
            <a:r>
              <a:rPr lang="en-US" dirty="0"/>
              <a:t>Include the trusted users</a:t>
            </a:r>
          </a:p>
          <a:p>
            <a:pPr lvl="1"/>
            <a:r>
              <a:rPr lang="en-US" dirty="0"/>
              <a:t>Perform the attacks on the model</a:t>
            </a:r>
          </a:p>
          <a:p>
            <a:pPr lvl="1"/>
            <a:r>
              <a:rPr lang="en-US" dirty="0"/>
              <a:t>Vary k (fraction of </a:t>
            </a:r>
            <a:r>
              <a:rPr lang="en-US" dirty="0" err="1"/>
              <a:t>sockpuppets</a:t>
            </a:r>
            <a:r>
              <a:rPr lang="en-US" dirty="0"/>
              <a:t>) and N (number of reviews), for each target T</a:t>
            </a:r>
          </a:p>
          <a:p>
            <a:pPr lvl="2"/>
            <a:r>
              <a:rPr lang="en-US" dirty="0"/>
              <a:t>For each configuration of alpha, beta, gamma</a:t>
            </a:r>
          </a:p>
          <a:p>
            <a:pPr lvl="2"/>
            <a:r>
              <a:rPr lang="en-US" dirty="0"/>
              <a:t>Compute average score for the users</a:t>
            </a:r>
          </a:p>
          <a:p>
            <a:pPr lvl="3"/>
            <a:r>
              <a:rPr lang="en-US" dirty="0"/>
              <a:t>For each q percentile (0.5%, 1%, 3%, 5%, 10%)</a:t>
            </a:r>
          </a:p>
          <a:p>
            <a:pPr lvl="4"/>
            <a:r>
              <a:rPr lang="en-US" dirty="0"/>
              <a:t>Compute precision, recall, f1</a:t>
            </a:r>
          </a:p>
          <a:p>
            <a:pPr lvl="4"/>
            <a:r>
              <a:rPr lang="en-US" dirty="0"/>
              <a:t>Compute improvement with respective to REV2</a:t>
            </a:r>
          </a:p>
          <a:p>
            <a:pPr lvl="1"/>
            <a:r>
              <a:rPr lang="en-US" dirty="0"/>
              <a:t>Compute average change on each q percentile</a:t>
            </a:r>
          </a:p>
          <a:p>
            <a:r>
              <a:rPr lang="en-US" dirty="0"/>
              <a:t>Compare with other algorithms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764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design for Verified + Trusted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ED19F-468E-D048-B4BC-7F8B19372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the number of Trusted users</a:t>
            </a:r>
          </a:p>
          <a:p>
            <a:r>
              <a:rPr lang="en-US" dirty="0"/>
              <a:t>For the number of Verified users</a:t>
            </a:r>
          </a:p>
          <a:p>
            <a:pPr lvl="1"/>
            <a:r>
              <a:rPr lang="en-US" dirty="0"/>
              <a:t>Include the trusted and verified users</a:t>
            </a:r>
          </a:p>
          <a:p>
            <a:pPr lvl="1"/>
            <a:r>
              <a:rPr lang="en-US" dirty="0"/>
              <a:t>Perform the attacks</a:t>
            </a:r>
          </a:p>
          <a:p>
            <a:pPr lvl="1"/>
            <a:r>
              <a:rPr lang="en-US" dirty="0"/>
              <a:t>Vary k (fraction of </a:t>
            </a:r>
            <a:r>
              <a:rPr lang="en-US" dirty="0" err="1"/>
              <a:t>sockpuppets</a:t>
            </a:r>
            <a:r>
              <a:rPr lang="en-US" dirty="0"/>
              <a:t>) and N (number of reviews), for each target T</a:t>
            </a:r>
          </a:p>
          <a:p>
            <a:pPr lvl="2"/>
            <a:r>
              <a:rPr lang="en-US" dirty="0"/>
              <a:t>For each configuration of alpha, beta, gamma</a:t>
            </a:r>
          </a:p>
          <a:p>
            <a:pPr lvl="2"/>
            <a:r>
              <a:rPr lang="en-US" dirty="0"/>
              <a:t>Compute average score for the users</a:t>
            </a:r>
          </a:p>
          <a:p>
            <a:pPr lvl="3"/>
            <a:r>
              <a:rPr lang="en-US" dirty="0"/>
              <a:t>For each q percentile (0.5%, 1%, 3%, 5%, 10%)</a:t>
            </a:r>
          </a:p>
          <a:p>
            <a:pPr lvl="4"/>
            <a:r>
              <a:rPr lang="en-US" dirty="0"/>
              <a:t>Compute precision, recall, f1</a:t>
            </a:r>
          </a:p>
          <a:p>
            <a:pPr lvl="4"/>
            <a:r>
              <a:rPr lang="en-US" dirty="0"/>
              <a:t>Compute improvement with respective to REV2 and the Trusted-only algorithm</a:t>
            </a:r>
          </a:p>
          <a:p>
            <a:pPr lvl="1"/>
            <a:r>
              <a:rPr lang="en-US" dirty="0"/>
              <a:t>Compute average change on each q percentile</a:t>
            </a:r>
          </a:p>
          <a:p>
            <a:r>
              <a:rPr lang="en-US" dirty="0"/>
              <a:t>Compare with other algorithms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783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F1D8-6931-9545-BBB3-A4412EF9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experiments for REV2* (Trusted) and REV2**(Trusted and Verified)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6963DE-397A-EB43-84EB-A51A23DB3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Same as other state-of-art algorithms</a:t>
                </a:r>
              </a:p>
              <a:p>
                <a:r>
                  <a:rPr lang="en-US" sz="2400" dirty="0"/>
                  <a:t>For each dataset D</a:t>
                </a:r>
              </a:p>
              <a:p>
                <a:pPr lvl="1"/>
                <a:r>
                  <a:rPr lang="en-US" dirty="0"/>
                  <a:t>For a budget and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For algorithm A and target T</a:t>
                </a:r>
              </a:p>
              <a:p>
                <a:pPr lvl="3"/>
                <a:r>
                  <a:rPr lang="en-US" sz="2200" dirty="0"/>
                  <a:t>Find all the eligible numbers of </a:t>
                </a:r>
                <a:r>
                  <a:rPr lang="en-US" sz="2200" dirty="0" err="1"/>
                  <a:t>sockpuppets</a:t>
                </a:r>
                <a:r>
                  <a:rPr lang="en-US" sz="2200" dirty="0"/>
                  <a:t> and numbers of total reviews</a:t>
                </a:r>
              </a:p>
              <a:p>
                <a:pPr lvl="4"/>
                <a:r>
                  <a:rPr lang="en-US" sz="2000" dirty="0"/>
                  <a:t>Find the largest change (drop) of the metrics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6963DE-397A-EB43-84EB-A51A23DB3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7C4F7-8951-6543-A994-BD5ABC1E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015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D052-4608-8F47-BC07-A2BEC7182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progress on the baseline experiments and our proposed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4DD5E-6721-C541-9DCC-D4C9F4C8C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current progress, the estimation of the remaining experiments</a:t>
            </a:r>
          </a:p>
          <a:p>
            <a:pPr lvl="1"/>
            <a:r>
              <a:rPr lang="en-US" dirty="0"/>
              <a:t>The rev2 baseline experiments (hosted on anthill cluster of CS department) need around 10 days to finish</a:t>
            </a:r>
          </a:p>
          <a:p>
            <a:pPr lvl="1"/>
            <a:r>
              <a:rPr lang="en-US" dirty="0"/>
              <a:t>The fraud-eagle baseline experiments (hosted on discovery cluster of the college) need around 2 weeks to finish</a:t>
            </a:r>
          </a:p>
          <a:p>
            <a:r>
              <a:rPr lang="en-US" dirty="0"/>
              <a:t>Finished implementing the proposed RTV (review-trusted-verified) algorithm</a:t>
            </a:r>
          </a:p>
          <a:p>
            <a:pPr lvl="1"/>
            <a:r>
              <a:rPr lang="en-US" dirty="0"/>
              <a:t>Testing on </a:t>
            </a:r>
            <a:r>
              <a:rPr lang="en-US"/>
              <a:t>a server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D3F7A-3025-0545-92F7-0BD50CF8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265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F999-99E4-5741-B780-7E8494792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RTV: Supervised weight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3BE96-34D2-8F4D-805A-0416516D6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For parameters alpha1, alpha2, beta1, beta2, we use similar settings in REV2 algorithm, that is, vary all values [0, 2].</a:t>
            </a:r>
          </a:p>
          <a:p>
            <a:r>
              <a:rPr lang="en-US" dirty="0"/>
              <a:t>For gamma1 (trusted users), gamma2 (verified users), gamma3 (others), gamma4 (normality score), we use gamma1 &gt; gamma2 &gt; gamma3.</a:t>
            </a:r>
          </a:p>
          <a:p>
            <a:pPr lvl="1"/>
            <a:r>
              <a:rPr lang="en-US" dirty="0"/>
              <a:t>Particularly, we choose gamma1 from [20, 100] step size 20</a:t>
            </a:r>
          </a:p>
          <a:p>
            <a:pPr lvl="1"/>
            <a:r>
              <a:rPr lang="en-US" dirty="0"/>
              <a:t>Gamma2 from [10, 20] with step size 5</a:t>
            </a:r>
          </a:p>
          <a:p>
            <a:pPr lvl="1"/>
            <a:r>
              <a:rPr lang="en-US" dirty="0"/>
              <a:t>Gamma3 from [1, 10] with step size 5</a:t>
            </a:r>
          </a:p>
          <a:p>
            <a:pPr lvl="1"/>
            <a:r>
              <a:rPr lang="en-US" dirty="0"/>
              <a:t>Gamma4 from [1, 10] with step size 5</a:t>
            </a:r>
          </a:p>
          <a:p>
            <a:r>
              <a:rPr lang="en-US" dirty="0"/>
              <a:t>In total, we use 1176 combinations of the parameters</a:t>
            </a:r>
          </a:p>
          <a:p>
            <a:r>
              <a:rPr lang="en-US" dirty="0"/>
              <a:t>Afterwards, use a model to combine the outputs of different parameters and produce a probability of being benign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 err="1"/>
              <a:t>Randomforest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D6FB6-C88E-0041-98B1-51FFC3BB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9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Competitors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Rev2: </a:t>
            </a:r>
            <a:r>
              <a:rPr lang="en-US" err="1"/>
              <a:t>Srijan</a:t>
            </a:r>
            <a:r>
              <a:rPr lang="en-US"/>
              <a:t> Kumar, et al. REV2: Fraudulent User Prediction in Rating Platforms. (WSDM 2016)</a:t>
            </a:r>
          </a:p>
          <a:p>
            <a:r>
              <a:rPr lang="en-US"/>
              <a:t>Bad: Abhinav Mishra, Arnab Bhattacharya. Finding the Bias and Prestige of Nodes in Networks based on Trust Scores. (WWW 2011)</a:t>
            </a:r>
          </a:p>
          <a:p>
            <a:r>
              <a:rPr lang="en-US" err="1"/>
              <a:t>Birdnest</a:t>
            </a:r>
            <a:r>
              <a:rPr lang="en-US"/>
              <a:t>: Bryan </a:t>
            </a:r>
            <a:r>
              <a:rPr lang="en-US" err="1"/>
              <a:t>Hooi</a:t>
            </a:r>
            <a:r>
              <a:rPr lang="en-US"/>
              <a:t>, et al. Bayesian Inference for Ratings-Fraud Detection. (SIAM 2016)</a:t>
            </a:r>
          </a:p>
          <a:p>
            <a:r>
              <a:rPr lang="en-US"/>
              <a:t>Trust: Guan Wang, </a:t>
            </a:r>
            <a:r>
              <a:rPr lang="en-US" err="1"/>
              <a:t>Sihong</a:t>
            </a:r>
            <a:r>
              <a:rPr lang="en-US"/>
              <a:t> </a:t>
            </a:r>
            <a:r>
              <a:rPr lang="en-US" err="1"/>
              <a:t>Xie</a:t>
            </a:r>
            <a:r>
              <a:rPr lang="en-US"/>
              <a:t>, Bing Liu, Philip Yu. Review graph based online store review spammer detection. (ICDM 2011)</a:t>
            </a:r>
          </a:p>
          <a:p>
            <a:r>
              <a:rPr lang="en-US" err="1"/>
              <a:t>FraudEagle</a:t>
            </a:r>
            <a:r>
              <a:rPr lang="en-US"/>
              <a:t>: Leman </a:t>
            </a:r>
            <a:r>
              <a:rPr lang="en-US" err="1"/>
              <a:t>Akoglu</a:t>
            </a:r>
            <a:r>
              <a:rPr lang="en-US"/>
              <a:t> et al. Opinion Fraud Detection in Online Reviews by Network Effects. (AAAI 2013)</a:t>
            </a:r>
          </a:p>
          <a:p>
            <a:r>
              <a:rPr lang="en-US"/>
              <a:t>FRAUDAR: Bryan </a:t>
            </a:r>
            <a:r>
              <a:rPr lang="en-US" err="1"/>
              <a:t>Hooi</a:t>
            </a:r>
            <a:r>
              <a:rPr lang="en-US"/>
              <a:t> et al. </a:t>
            </a:r>
            <a:r>
              <a:rPr lang="en-US" err="1"/>
              <a:t>Fraudar</a:t>
            </a:r>
            <a:r>
              <a:rPr lang="en-US"/>
              <a:t>: Bounding Graph Fraud in the Face of Camouflage. (KDD 2016)</a:t>
            </a:r>
          </a:p>
          <a:p>
            <a:r>
              <a:rPr lang="en-US" err="1"/>
              <a:t>Rsd</a:t>
            </a:r>
            <a:r>
              <a:rPr lang="en-US"/>
              <a:t>: Guan Wang et al. Review Graph Based Online Store Review Spammer Detection. (ICDM 2011)</a:t>
            </a:r>
          </a:p>
          <a:p>
            <a:pPr lvl="1"/>
            <a:endParaRPr lang="en-US"/>
          </a:p>
        </p:txBody>
      </p:sp>
      <p:sp>
        <p:nvSpPr>
          <p:cNvPr id="4" name="CasellaDiTesto 3"/>
          <p:cNvSpPr txBox="1"/>
          <p:nvPr/>
        </p:nvSpPr>
        <p:spPr>
          <a:xfrm>
            <a:off x="648586" y="6044609"/>
            <a:ext cx="110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 goal is a new algorithm that is </a:t>
            </a:r>
            <a:r>
              <a:rPr lang="en-US" err="1"/>
              <a:t>resistent</a:t>
            </a:r>
            <a:r>
              <a:rPr lang="en-US"/>
              <a:t> to this type of attack. So, the competitors are other fraudulent detectors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B2863-4A69-B143-9A72-4F1C9465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421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8A0D-3371-A049-81D9-6428E5D1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D2961-DC0F-B443-A8CA-4A39DB31F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80</a:t>
            </a:fld>
            <a:endParaRPr lang="en-US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104C161-06BD-A54A-A324-30817F4F20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4955434"/>
              </p:ext>
            </p:extLst>
          </p:nvPr>
        </p:nvGraphicFramePr>
        <p:xfrm>
          <a:off x="541310" y="1418881"/>
          <a:ext cx="10515606" cy="5302594"/>
        </p:xfrm>
        <a:graphic>
          <a:graphicData uri="http://schemas.openxmlformats.org/drawingml/2006/table">
            <a:tbl>
              <a:tblPr/>
              <a:tblGrid>
                <a:gridCol w="864770">
                  <a:extLst>
                    <a:ext uri="{9D8B030D-6E8A-4147-A177-3AD203B41FA5}">
                      <a16:colId xmlns:a16="http://schemas.microsoft.com/office/drawing/2014/main" val="1560016330"/>
                    </a:ext>
                  </a:extLst>
                </a:gridCol>
                <a:gridCol w="1418219">
                  <a:extLst>
                    <a:ext uri="{9D8B030D-6E8A-4147-A177-3AD203B41FA5}">
                      <a16:colId xmlns:a16="http://schemas.microsoft.com/office/drawing/2014/main" val="2502644224"/>
                    </a:ext>
                  </a:extLst>
                </a:gridCol>
                <a:gridCol w="864770">
                  <a:extLst>
                    <a:ext uri="{9D8B030D-6E8A-4147-A177-3AD203B41FA5}">
                      <a16:colId xmlns:a16="http://schemas.microsoft.com/office/drawing/2014/main" val="4145653438"/>
                    </a:ext>
                  </a:extLst>
                </a:gridCol>
                <a:gridCol w="1003136">
                  <a:extLst>
                    <a:ext uri="{9D8B030D-6E8A-4147-A177-3AD203B41FA5}">
                      <a16:colId xmlns:a16="http://schemas.microsoft.com/office/drawing/2014/main" val="1607313340"/>
                    </a:ext>
                  </a:extLst>
                </a:gridCol>
                <a:gridCol w="1176091">
                  <a:extLst>
                    <a:ext uri="{9D8B030D-6E8A-4147-A177-3AD203B41FA5}">
                      <a16:colId xmlns:a16="http://schemas.microsoft.com/office/drawing/2014/main" val="90529343"/>
                    </a:ext>
                  </a:extLst>
                </a:gridCol>
                <a:gridCol w="864770">
                  <a:extLst>
                    <a:ext uri="{9D8B030D-6E8A-4147-A177-3AD203B41FA5}">
                      <a16:colId xmlns:a16="http://schemas.microsoft.com/office/drawing/2014/main" val="779362101"/>
                    </a:ext>
                  </a:extLst>
                </a:gridCol>
                <a:gridCol w="864770">
                  <a:extLst>
                    <a:ext uri="{9D8B030D-6E8A-4147-A177-3AD203B41FA5}">
                      <a16:colId xmlns:a16="http://schemas.microsoft.com/office/drawing/2014/main" val="282757717"/>
                    </a:ext>
                  </a:extLst>
                </a:gridCol>
                <a:gridCol w="864770">
                  <a:extLst>
                    <a:ext uri="{9D8B030D-6E8A-4147-A177-3AD203B41FA5}">
                      <a16:colId xmlns:a16="http://schemas.microsoft.com/office/drawing/2014/main" val="4187327171"/>
                    </a:ext>
                  </a:extLst>
                </a:gridCol>
                <a:gridCol w="864770">
                  <a:extLst>
                    <a:ext uri="{9D8B030D-6E8A-4147-A177-3AD203B41FA5}">
                      <a16:colId xmlns:a16="http://schemas.microsoft.com/office/drawing/2014/main" val="1059672017"/>
                    </a:ext>
                  </a:extLst>
                </a:gridCol>
                <a:gridCol w="864770">
                  <a:extLst>
                    <a:ext uri="{9D8B030D-6E8A-4147-A177-3AD203B41FA5}">
                      <a16:colId xmlns:a16="http://schemas.microsoft.com/office/drawing/2014/main" val="551923988"/>
                    </a:ext>
                  </a:extLst>
                </a:gridCol>
                <a:gridCol w="864770">
                  <a:extLst>
                    <a:ext uri="{9D8B030D-6E8A-4147-A177-3AD203B41FA5}">
                      <a16:colId xmlns:a16="http://schemas.microsoft.com/office/drawing/2014/main" val="1324140223"/>
                    </a:ext>
                  </a:extLst>
                </a:gridCol>
              </a:tblGrid>
              <a:tr h="33661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n-lt"/>
                        </a:rPr>
                        <a:t>q</a:t>
                      </a: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n-lt"/>
                        </a:rPr>
                        <a:t>metrics</a:t>
                      </a:r>
                      <a:br>
                        <a:rPr lang="en-US" sz="1600" dirty="0">
                          <a:effectLst/>
                          <a:latin typeface="+mn-lt"/>
                        </a:rPr>
                      </a:b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rtv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rtv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-new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85986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571436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76648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0.012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38144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0.023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629117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0.333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128963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0.012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533677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0.089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142307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0.571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0.571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187365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0.048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0.036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081407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0.149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0.064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318517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0.909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0.273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390044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0.133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0.036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346160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0.381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0.324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639296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0.409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0.727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0.909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0.773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0.136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966290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0.036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77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2928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135C0-6D7E-F04F-A4DC-1BAB4067E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69AE5-E9D8-994E-966F-E58167673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81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CFB4EAB-B01D-0C47-BF98-094CE36946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7606704"/>
              </p:ext>
            </p:extLst>
          </p:nvPr>
        </p:nvGraphicFramePr>
        <p:xfrm>
          <a:off x="481940" y="1372222"/>
          <a:ext cx="10515606" cy="5302594"/>
        </p:xfrm>
        <a:graphic>
          <a:graphicData uri="http://schemas.openxmlformats.org/drawingml/2006/table">
            <a:tbl>
              <a:tblPr/>
              <a:tblGrid>
                <a:gridCol w="864770">
                  <a:extLst>
                    <a:ext uri="{9D8B030D-6E8A-4147-A177-3AD203B41FA5}">
                      <a16:colId xmlns:a16="http://schemas.microsoft.com/office/drawing/2014/main" val="1699626806"/>
                    </a:ext>
                  </a:extLst>
                </a:gridCol>
                <a:gridCol w="1418219">
                  <a:extLst>
                    <a:ext uri="{9D8B030D-6E8A-4147-A177-3AD203B41FA5}">
                      <a16:colId xmlns:a16="http://schemas.microsoft.com/office/drawing/2014/main" val="2017240156"/>
                    </a:ext>
                  </a:extLst>
                </a:gridCol>
                <a:gridCol w="864770">
                  <a:extLst>
                    <a:ext uri="{9D8B030D-6E8A-4147-A177-3AD203B41FA5}">
                      <a16:colId xmlns:a16="http://schemas.microsoft.com/office/drawing/2014/main" val="1772455318"/>
                    </a:ext>
                  </a:extLst>
                </a:gridCol>
                <a:gridCol w="1003136">
                  <a:extLst>
                    <a:ext uri="{9D8B030D-6E8A-4147-A177-3AD203B41FA5}">
                      <a16:colId xmlns:a16="http://schemas.microsoft.com/office/drawing/2014/main" val="1717683077"/>
                    </a:ext>
                  </a:extLst>
                </a:gridCol>
                <a:gridCol w="1176091">
                  <a:extLst>
                    <a:ext uri="{9D8B030D-6E8A-4147-A177-3AD203B41FA5}">
                      <a16:colId xmlns:a16="http://schemas.microsoft.com/office/drawing/2014/main" val="3071945986"/>
                    </a:ext>
                  </a:extLst>
                </a:gridCol>
                <a:gridCol w="864770">
                  <a:extLst>
                    <a:ext uri="{9D8B030D-6E8A-4147-A177-3AD203B41FA5}">
                      <a16:colId xmlns:a16="http://schemas.microsoft.com/office/drawing/2014/main" val="3299195161"/>
                    </a:ext>
                  </a:extLst>
                </a:gridCol>
                <a:gridCol w="864770">
                  <a:extLst>
                    <a:ext uri="{9D8B030D-6E8A-4147-A177-3AD203B41FA5}">
                      <a16:colId xmlns:a16="http://schemas.microsoft.com/office/drawing/2014/main" val="4113681232"/>
                    </a:ext>
                  </a:extLst>
                </a:gridCol>
                <a:gridCol w="864770">
                  <a:extLst>
                    <a:ext uri="{9D8B030D-6E8A-4147-A177-3AD203B41FA5}">
                      <a16:colId xmlns:a16="http://schemas.microsoft.com/office/drawing/2014/main" val="3476535542"/>
                    </a:ext>
                  </a:extLst>
                </a:gridCol>
                <a:gridCol w="864770">
                  <a:extLst>
                    <a:ext uri="{9D8B030D-6E8A-4147-A177-3AD203B41FA5}">
                      <a16:colId xmlns:a16="http://schemas.microsoft.com/office/drawing/2014/main" val="1649764126"/>
                    </a:ext>
                  </a:extLst>
                </a:gridCol>
                <a:gridCol w="864770">
                  <a:extLst>
                    <a:ext uri="{9D8B030D-6E8A-4147-A177-3AD203B41FA5}">
                      <a16:colId xmlns:a16="http://schemas.microsoft.com/office/drawing/2014/main" val="3404686020"/>
                    </a:ext>
                  </a:extLst>
                </a:gridCol>
                <a:gridCol w="864770">
                  <a:extLst>
                    <a:ext uri="{9D8B030D-6E8A-4147-A177-3AD203B41FA5}">
                      <a16:colId xmlns:a16="http://schemas.microsoft.com/office/drawing/2014/main" val="2323423753"/>
                    </a:ext>
                  </a:extLst>
                </a:gridCol>
              </a:tblGrid>
              <a:tr h="12906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n-lt"/>
                        </a:rPr>
                        <a:t>q</a:t>
                      </a: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n-lt"/>
                        </a:rPr>
                        <a:t>metrics</a:t>
                      </a:r>
                      <a:br>
                        <a:rPr lang="en-US" sz="1600" dirty="0">
                          <a:effectLst/>
                          <a:latin typeface="+mn-lt"/>
                        </a:rPr>
                      </a:b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rtv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effectLst/>
                          <a:latin typeface="+mn-lt"/>
                        </a:rPr>
                        <a:t>rtv</a:t>
                      </a:r>
                      <a:r>
                        <a:rPr lang="en-US" sz="1600" b="1" dirty="0">
                          <a:effectLst/>
                          <a:latin typeface="+mn-lt"/>
                        </a:rPr>
                        <a:t>-new</a:t>
                      </a: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290771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0.034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0.034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0.034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0.034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798072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414125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755751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340583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0.333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0.333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935442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0.026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254670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0.016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0.114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498341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235811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735952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0.016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56342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0.083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0.833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482064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6597539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0.029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0.216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578925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0.833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0.083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0.625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015913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0.13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767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8635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Old</a:t>
            </a:r>
            <a:r>
              <a:rPr lang="it-IT"/>
              <a:t> </a:t>
            </a:r>
            <a:r>
              <a:rPr lang="it-IT" err="1"/>
              <a:t>slides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0A193-EC57-8B43-B85B-9FE1F24D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02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C08FC9-5C16-A74F-AE3B-723D64106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09" y="2308328"/>
            <a:ext cx="11697917" cy="35093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q=0.02)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/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2F602C-F308-2E46-AFAD-C557AA57779A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depends on both k and N values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CE35811-8F8C-FC44-8366-43F06C86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741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D638F9-B5D9-F848-8E0B-DDBDBCDD8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382" y="2335164"/>
            <a:ext cx="11466543" cy="34044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DDE11-D837-F242-B199-73898E50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6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C3B87-200A-7B4E-82DC-08DA17E3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6" y="2294618"/>
            <a:ext cx="11811580" cy="3543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FA661F-1849-5043-8E81-BDACD3CB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506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8B0D1-7899-9C4E-92DF-672EFCBF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7" y="2335238"/>
            <a:ext cx="11723073" cy="3516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58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73FE-5ED1-9648-BFD8-A52192B1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26" y="2255727"/>
            <a:ext cx="11724000" cy="351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21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73068A-6AA1-2A4F-BFE4-E6D828A3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75" y="2249726"/>
            <a:ext cx="11744004" cy="3523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N more than 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8F7302-62FB-6F48-BBC8-9580B2E2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03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q=0.02)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2565" y="2239416"/>
          <a:ext cx="10986870" cy="4299496"/>
        </p:xfrm>
        <a:graphic>
          <a:graphicData uri="http://schemas.openxmlformats.org/drawingml/2006/table">
            <a:tbl>
              <a:tblPr/>
              <a:tblGrid>
                <a:gridCol w="1041009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42717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499544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-0.378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-0.536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-0.582 k=0.90 n=10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-0.933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-0.535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-0.605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-0.692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4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Parameters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3781" y="1825625"/>
            <a:ext cx="10870019" cy="4351338"/>
          </a:xfrm>
        </p:spPr>
        <p:txBody>
          <a:bodyPr>
            <a:normAutofit/>
          </a:bodyPr>
          <a:lstStyle/>
          <a:p>
            <a:r>
              <a:rPr lang="it-IT" err="1"/>
              <a:t>Dataset</a:t>
            </a:r>
            <a:r>
              <a:rPr lang="it-IT"/>
              <a:t>: D </a:t>
            </a:r>
            <a:r>
              <a:rPr lang="it-IT">
                <a:sym typeface="Symbol" panose="05050102010706020507" pitchFamily="18" charset="2"/>
              </a:rPr>
              <a:t> {Alpha, OTC, </a:t>
            </a:r>
            <a:r>
              <a:rPr lang="it-IT" err="1">
                <a:sym typeface="Symbol" panose="05050102010706020507" pitchFamily="18" charset="2"/>
              </a:rPr>
              <a:t>Epinions</a:t>
            </a:r>
            <a:r>
              <a:rPr lang="it-IT">
                <a:sym typeface="Symbol" panose="05050102010706020507" pitchFamily="18" charset="2"/>
              </a:rPr>
              <a:t>, Amazon}</a:t>
            </a:r>
            <a:endParaRPr lang="it-IT"/>
          </a:p>
          <a:p>
            <a:r>
              <a:rPr lang="it-IT"/>
              <a:t>Competitor: A</a:t>
            </a:r>
            <a:r>
              <a:rPr lang="it-IT">
                <a:sym typeface="Symbol" panose="05050102010706020507" pitchFamily="18" charset="2"/>
              </a:rPr>
              <a:t>  {</a:t>
            </a:r>
            <a:r>
              <a:rPr lang="it-IT" err="1">
                <a:sym typeface="Symbol" panose="05050102010706020507" pitchFamily="18" charset="2"/>
              </a:rPr>
              <a:t>Rev2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Bad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Birdnest</a:t>
            </a:r>
            <a:r>
              <a:rPr lang="it-IT">
                <a:sym typeface="Symbol" panose="05050102010706020507" pitchFamily="18" charset="2"/>
              </a:rPr>
              <a:t>, Trust, FraudEagle, FRAUDAR, Rsd}</a:t>
            </a:r>
          </a:p>
          <a:p>
            <a:r>
              <a:rPr lang="it-IT"/>
              <a:t>Number of target </a:t>
            </a:r>
            <a:r>
              <a:rPr lang="it-IT" err="1"/>
              <a:t>products</a:t>
            </a:r>
            <a:r>
              <a:rPr lang="it-IT"/>
              <a:t>: T = 100</a:t>
            </a:r>
          </a:p>
          <a:p>
            <a:r>
              <a:rPr lang="it-IT"/>
              <a:t>Ratio sockpuppets/</a:t>
            </a:r>
            <a:r>
              <a:rPr lang="it-IT" err="1"/>
              <a:t>original</a:t>
            </a:r>
            <a:r>
              <a:rPr lang="it-IT"/>
              <a:t>:                          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{0%, 10%, …, 100%}</a:t>
            </a:r>
          </a:p>
          <a:p>
            <a:r>
              <a:rPr lang="it-IT" err="1"/>
              <a:t>Reviews</a:t>
            </a:r>
            <a:r>
              <a:rPr lang="it-IT"/>
              <a:t> by </a:t>
            </a:r>
            <a:r>
              <a:rPr lang="it-IT" err="1"/>
              <a:t>each</a:t>
            </a:r>
            <a:r>
              <a:rPr lang="it-IT"/>
              <a:t> sockpuppet: N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{1, 5, 10, 15, ..., 50}</a:t>
            </a:r>
          </a:p>
          <a:p>
            <a:r>
              <a:rPr lang="en-US"/>
              <a:t>Top percentile assumed as fraudulent: q </a:t>
            </a:r>
            <a:r>
              <a:rPr lang="it-IT">
                <a:sym typeface="Symbol" panose="05050102010706020507" pitchFamily="18" charset="2"/>
              </a:rPr>
              <a:t> {0.5%, 1%, 3%, 5%, 10%}</a:t>
            </a:r>
            <a:endParaRPr lang="it-IT"/>
          </a:p>
          <a:p>
            <a:endParaRPr lang="en-US">
              <a:solidFill>
                <a:srgbClr val="FF0000"/>
              </a:solidFill>
            </a:endParaRPr>
          </a:p>
          <a:p>
            <a:endParaRPr lang="it-IT"/>
          </a:p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FCC44-E39C-9949-BE9E-3A46442A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18" y="3307194"/>
            <a:ext cx="2064743" cy="6341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79994-36AE-9841-9E5D-D4AE2B6D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227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0505" y="2152357"/>
          <a:ext cx="11071276" cy="4082253"/>
        </p:xfrm>
        <a:graphic>
          <a:graphicData uri="http://schemas.openxmlformats.org/drawingml/2006/table">
            <a:tbl>
              <a:tblPr/>
              <a:tblGrid>
                <a:gridCol w="1049006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51496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7561"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 k=0.90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 k=0.90 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 k=0.70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 k=0.90 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 k=0.50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2B939-F48B-034A-BE1C-FC85B5C4873E}"/>
              </a:ext>
            </a:extLst>
          </p:cNvPr>
          <p:cNvSpPr txBox="1"/>
          <p:nvPr/>
        </p:nvSpPr>
        <p:spPr>
          <a:xfrm>
            <a:off x="6822831" y="1477108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smaller than q=0.02</a:t>
            </a:r>
          </a:p>
        </p:txBody>
      </p:sp>
    </p:spTree>
    <p:extLst>
      <p:ext uri="{BB962C8B-B14F-4D97-AF65-F5344CB8AC3E}">
        <p14:creationId xmlns:p14="http://schemas.microsoft.com/office/powerpoint/2010/main" val="21967114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772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0.311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-0.529 k=0.50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-0.062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 k=0.90 n=15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-0.367 k=0.40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-0.623 k=0.70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-0.031 k=0.70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-0.733 k=0.30 n=35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0.111 k=0.80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-0.276 k=0.20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-0.160 k=0.90 n=5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-0.282 k=0.10 n=40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94D17-60C2-F244-BE94-CD52EBEC455C}"/>
              </a:ext>
            </a:extLst>
          </p:cNvPr>
          <p:cNvSpPr txBox="1"/>
          <p:nvPr/>
        </p:nvSpPr>
        <p:spPr>
          <a:xfrm>
            <a:off x="6822831" y="1477108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even smaller than q=0.1</a:t>
            </a:r>
          </a:p>
        </p:txBody>
      </p:sp>
    </p:spTree>
    <p:extLst>
      <p:ext uri="{BB962C8B-B14F-4D97-AF65-F5344CB8AC3E}">
        <p14:creationId xmlns:p14="http://schemas.microsoft.com/office/powerpoint/2010/main" val="31374858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(precision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 k=0.10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 k=0.30 n=15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 k=0.30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 k=0.30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 k=0.30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 k=0.20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4AB1D-4059-4748-B4F5-CCF612FEE1CE}"/>
              </a:ext>
            </a:extLst>
          </p:cNvPr>
          <p:cNvSpPr txBox="1"/>
          <p:nvPr/>
        </p:nvSpPr>
        <p:spPr>
          <a:xfrm>
            <a:off x="7160455" y="1690688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Precision are larger.</a:t>
            </a:r>
          </a:p>
        </p:txBody>
      </p:sp>
    </p:spTree>
    <p:extLst>
      <p:ext uri="{BB962C8B-B14F-4D97-AF65-F5344CB8AC3E}">
        <p14:creationId xmlns:p14="http://schemas.microsoft.com/office/powerpoint/2010/main" val="17823414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(recall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 k=0.70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 k=0.60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DB672-0ECA-7840-9D52-7FC57D42D07C}"/>
              </a:ext>
            </a:extLst>
          </p:cNvPr>
          <p:cNvSpPr txBox="1"/>
          <p:nvPr/>
        </p:nvSpPr>
        <p:spPr>
          <a:xfrm>
            <a:off x="6822831" y="1477108"/>
            <a:ext cx="509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sockpuppets have big impact on recall numbers.</a:t>
            </a:r>
          </a:p>
        </p:txBody>
      </p:sp>
    </p:spTree>
    <p:extLst>
      <p:ext uri="{BB962C8B-B14F-4D97-AF65-F5344CB8AC3E}">
        <p14:creationId xmlns:p14="http://schemas.microsoft.com/office/powerpoint/2010/main" val="13632749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E4B5-0D0B-5446-B82F-F9EB8C4B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next step: How to defend against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19B2-46FA-524C-86D5-9665857B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K: the number of sockpuppets</a:t>
            </a:r>
          </a:p>
          <a:p>
            <a:pPr lvl="1"/>
            <a:r>
              <a:rPr lang="en-US"/>
              <a:t>Affect algorithms that rely on rating distributions, for example, </a:t>
            </a:r>
            <a:r>
              <a:rPr lang="en-US" err="1"/>
              <a:t>birdnest</a:t>
            </a:r>
            <a:r>
              <a:rPr lang="en-US"/>
              <a:t>, and trust</a:t>
            </a:r>
          </a:p>
          <a:p>
            <a:r>
              <a:rPr lang="en-US"/>
              <a:t>N: number of reviews generated by </a:t>
            </a:r>
            <a:r>
              <a:rPr lang="en-US" b="1"/>
              <a:t>one</a:t>
            </a:r>
            <a:r>
              <a:rPr lang="en-US"/>
              <a:t> sockpuppet</a:t>
            </a:r>
          </a:p>
          <a:p>
            <a:pPr lvl="1"/>
            <a:r>
              <a:rPr lang="en-US"/>
              <a:t>Affect algorithms that rely on reputation, for example, BAD</a:t>
            </a:r>
          </a:p>
          <a:p>
            <a:r>
              <a:rPr lang="en-US"/>
              <a:t>Semi-supervised learning with partial ground truth</a:t>
            </a:r>
          </a:p>
          <a:p>
            <a:pPr lvl="1"/>
            <a:r>
              <a:rPr lang="en-US"/>
              <a:t>Label propagation</a:t>
            </a:r>
          </a:p>
          <a:p>
            <a:pPr lvl="1"/>
            <a:r>
              <a:rPr lang="en-US"/>
              <a:t>Graph embedding</a:t>
            </a:r>
          </a:p>
          <a:p>
            <a:pPr lvl="1"/>
            <a:r>
              <a:rPr lang="en-US"/>
              <a:t>Graph convolutional network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C35A-5DAD-394D-9499-98ACD685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758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4BC6-B93F-AF4E-B041-CEA9A92B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rounds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045B3-54B1-DC4D-9A55-C918ECC7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006" y="1825625"/>
            <a:ext cx="6843793" cy="4351338"/>
          </a:xfrm>
        </p:spPr>
        <p:txBody>
          <a:bodyPr/>
          <a:lstStyle/>
          <a:p>
            <a:r>
              <a:rPr lang="en-US"/>
              <a:t>For each K, average over N and t</a:t>
            </a:r>
          </a:p>
          <a:p>
            <a:pPr lvl="1"/>
            <a:r>
              <a:rPr lang="en-US"/>
              <a:t>Average precision</a:t>
            </a:r>
          </a:p>
          <a:p>
            <a:pPr lvl="1"/>
            <a:r>
              <a:rPr lang="en-US"/>
              <a:t>AUC</a:t>
            </a:r>
          </a:p>
          <a:p>
            <a:pPr lvl="1"/>
            <a:r>
              <a:rPr lang="en-US"/>
              <a:t>Precision at 5% - 50% (top k precision)</a:t>
            </a:r>
          </a:p>
          <a:p>
            <a:pPr lvl="1"/>
            <a:r>
              <a:rPr lang="en-US"/>
              <a:t>Evade rate at 5% - 50% (top k evade rate)</a:t>
            </a:r>
          </a:p>
          <a:p>
            <a:pPr lvl="1"/>
            <a:r>
              <a:rPr lang="en-US"/>
              <a:t>Evaluate the metrics on fraudster/sockpuppet/combined</a:t>
            </a:r>
          </a:p>
          <a:p>
            <a:r>
              <a:rPr lang="en-US"/>
              <a:t>Then switch K and N to evaluate the impact of 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6558FD-C6B0-5C44-811B-9FC84EEC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6" y="1690688"/>
            <a:ext cx="3285964" cy="4446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4C3693-4FA1-5E4F-A371-7AD04560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4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2659</TotalTime>
  <Words>4925</Words>
  <Application>Microsoft Macintosh PowerPoint</Application>
  <PresentationFormat>Widescreen</PresentationFormat>
  <Paragraphs>2451</Paragraphs>
  <Slides>95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Arial</vt:lpstr>
      <vt:lpstr>Calibri</vt:lpstr>
      <vt:lpstr>Calibri Light</vt:lpstr>
      <vt:lpstr>Cambria Math</vt:lpstr>
      <vt:lpstr>Office Theme</vt:lpstr>
      <vt:lpstr>Definitions</vt:lpstr>
      <vt:lpstr>Definitions</vt:lpstr>
      <vt:lpstr>Definitions</vt:lpstr>
      <vt:lpstr>Definitions</vt:lpstr>
      <vt:lpstr>A toy example</vt:lpstr>
      <vt:lpstr>Experimental setting</vt:lpstr>
      <vt:lpstr>Datasets</vt:lpstr>
      <vt:lpstr>Competitors</vt:lpstr>
      <vt:lpstr>Parameters</vt:lpstr>
      <vt:lpstr>Experimental round</vt:lpstr>
      <vt:lpstr>Experimental results</vt:lpstr>
      <vt:lpstr>REV2 - OTC</vt:lpstr>
      <vt:lpstr>Bad - OTC</vt:lpstr>
      <vt:lpstr>Birdnest - OTC</vt:lpstr>
      <vt:lpstr>Trust - OTC</vt:lpstr>
      <vt:lpstr>FraudEagle - OTC</vt:lpstr>
      <vt:lpstr>FRAUDAR - OTC</vt:lpstr>
      <vt:lpstr>Rsd - OTC</vt:lpstr>
      <vt:lpstr>REV2 - Alpha</vt:lpstr>
      <vt:lpstr>Bad - Alpha</vt:lpstr>
      <vt:lpstr>Birdnest - Alpha</vt:lpstr>
      <vt:lpstr>Trust - Alpha</vt:lpstr>
      <vt:lpstr>FraudEagle - Alpha</vt:lpstr>
      <vt:lpstr>FRAUDAR - Alpha</vt:lpstr>
      <vt:lpstr>Rsd - Alpha</vt:lpstr>
      <vt:lpstr>REV2 - Epinions</vt:lpstr>
      <vt:lpstr>Bad - Epinions</vt:lpstr>
      <vt:lpstr>Birdnest - Epinions</vt:lpstr>
      <vt:lpstr>Trust - Epinions</vt:lpstr>
      <vt:lpstr>FraudEagle - Epinions</vt:lpstr>
      <vt:lpstr>FRAUDAR - Epinions</vt:lpstr>
      <vt:lpstr>Rsd - Epinions</vt:lpstr>
      <vt:lpstr>REV2 - Amazon</vt:lpstr>
      <vt:lpstr>Bad - Amazon</vt:lpstr>
      <vt:lpstr>Birdnest - Amazon</vt:lpstr>
      <vt:lpstr>Trust - Amazon</vt:lpstr>
      <vt:lpstr>FraudEagle - Amazon</vt:lpstr>
      <vt:lpstr>FRAUDAR - Amazon</vt:lpstr>
      <vt:lpstr>Rsd - Amazon</vt:lpstr>
      <vt:lpstr>Worst cases table Precision - q = 0.5%</vt:lpstr>
      <vt:lpstr>Worst cases table Recall - q = 0.5%</vt:lpstr>
      <vt:lpstr>Worst cases table F1 - q = 0.5%</vt:lpstr>
      <vt:lpstr>Worst cases table Precision - q = 1%</vt:lpstr>
      <vt:lpstr>Worst cases table Recall - q = 1%</vt:lpstr>
      <vt:lpstr>Worst cases table F1 - q = 1%</vt:lpstr>
      <vt:lpstr>Worst cases table Precision - q = 3%</vt:lpstr>
      <vt:lpstr>Worst cases table Recall - q = 3%</vt:lpstr>
      <vt:lpstr>Worst cases table F1 - q = 3%</vt:lpstr>
      <vt:lpstr>Worst cases table Precision - q = 5%</vt:lpstr>
      <vt:lpstr>Worst cases table Recall - q = 5%</vt:lpstr>
      <vt:lpstr>Worst cases table F1 - q = 5%</vt:lpstr>
      <vt:lpstr>Worst cases table Precision - q = 10%</vt:lpstr>
      <vt:lpstr>Worst cases table Recall - q = 10%</vt:lpstr>
      <vt:lpstr>Worst cases table F1 - q = 10%</vt:lpstr>
      <vt:lpstr>Original fraudulent accounts changes</vt:lpstr>
      <vt:lpstr>Sockpuppet account changes (needs update)</vt:lpstr>
      <vt:lpstr>Original fraud + Sockpuppet changes</vt:lpstr>
      <vt:lpstr>Budget model: Original fraudulent accounts changes</vt:lpstr>
      <vt:lpstr>Budget model: Sockpuppet account changes (need updates)</vt:lpstr>
      <vt:lpstr>Budget model: Original fraud + Sockpuppet changes</vt:lpstr>
      <vt:lpstr>Assumption for the budget model</vt:lpstr>
      <vt:lpstr>Detection model with trusted users</vt:lpstr>
      <vt:lpstr>Detection model with trusted users</vt:lpstr>
      <vt:lpstr>Attack budget model</vt:lpstr>
      <vt:lpstr>Cost for fake accounts and reviews</vt:lpstr>
      <vt:lpstr>Price of fake reviews on major websites</vt:lpstr>
      <vt:lpstr>Experiments for the budget model</vt:lpstr>
      <vt:lpstr>Algorithm performance for budget model (amazon) q=0.5%</vt:lpstr>
      <vt:lpstr>Algorithm performance for budget model (amazon) q=1%</vt:lpstr>
      <vt:lpstr>Algorithm performance for budget model (amazon) q=3%</vt:lpstr>
      <vt:lpstr>Algorithm performance for budget model (amazon) q=5%</vt:lpstr>
      <vt:lpstr>Algorithm performance for budget model (amazon) q=10%</vt:lpstr>
      <vt:lpstr>Model: Trusted users</vt:lpstr>
      <vt:lpstr>Model: Verified + Trusted users</vt:lpstr>
      <vt:lpstr>Experiments design for Trusted model</vt:lpstr>
      <vt:lpstr>Experiments design for Verified + Trusted model</vt:lpstr>
      <vt:lpstr>Budget experiments for REV2* (Trusted) and REV2**(Trusted and Verified)</vt:lpstr>
      <vt:lpstr>Current progress on the baseline experiments and our proposed algorithm</vt:lpstr>
      <vt:lpstr>RTV: Supervised weight learning</vt:lpstr>
      <vt:lpstr>ALPHA</vt:lpstr>
      <vt:lpstr>OTC</vt:lpstr>
      <vt:lpstr>Old slides</vt:lpstr>
      <vt:lpstr>Heatmap (BN on alpha @ q=0.02)</vt:lpstr>
      <vt:lpstr>Heatmap (BN on alpha @ q=0.1)</vt:lpstr>
      <vt:lpstr>Heatmap (BN on alpha @ q=0.2)</vt:lpstr>
      <vt:lpstr>Heatmap (rsd on alpha @ q=0.1)</vt:lpstr>
      <vt:lpstr>Heatmap (rsd on alpha @ q=0.1)</vt:lpstr>
      <vt:lpstr>Heatmap (rsd on alpha @ q=0.1)</vt:lpstr>
      <vt:lpstr>Algorithms on datasets (f1 @ q=0.02)</vt:lpstr>
      <vt:lpstr>Algorithms on datasets (f1 @ q=0.1)</vt:lpstr>
      <vt:lpstr>Algorithms on datasets (f1 @ q=0.2)</vt:lpstr>
      <vt:lpstr>Algorithms on datasets (precision @ q=0.1)</vt:lpstr>
      <vt:lpstr>Algorithms on datasets (recall @ q=0.1)</vt:lpstr>
      <vt:lpstr>The next step: How to defend against attack</vt:lpstr>
      <vt:lpstr>Experimental rounds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review</dc:title>
  <dc:creator>Rui Liu</dc:creator>
  <cp:lastModifiedBy>Rui Liu</cp:lastModifiedBy>
  <cp:revision>377</cp:revision>
  <dcterms:created xsi:type="dcterms:W3CDTF">2018-08-16T20:39:42Z</dcterms:created>
  <dcterms:modified xsi:type="dcterms:W3CDTF">2019-03-21T15:18:06Z</dcterms:modified>
</cp:coreProperties>
</file>